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
  </p:notesMasterIdLst>
  <p:sldIdLst>
    <p:sldId id="259" r:id="rId2"/>
    <p:sldId id="274" r:id="rId3"/>
    <p:sldId id="277" r:id="rId4"/>
    <p:sldId id="276" r:id="rId5"/>
    <p:sldId id="278" r:id="rId6"/>
    <p:sldId id="279" r:id="rId7"/>
    <p:sldId id="299" r:id="rId8"/>
    <p:sldId id="281" r:id="rId9"/>
    <p:sldId id="288" r:id="rId10"/>
    <p:sldId id="287" r:id="rId11"/>
    <p:sldId id="296" r:id="rId12"/>
    <p:sldId id="297" r:id="rId13"/>
    <p:sldId id="289" r:id="rId14"/>
    <p:sldId id="298" r:id="rId15"/>
    <p:sldId id="260" r:id="rId1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226889-C041-4107-95A5-DAB2FA15381C}" v="350" dt="2023-04-22T15:26:33.2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88"/>
    <p:restoredTop sz="94558"/>
  </p:normalViewPr>
  <p:slideViewPr>
    <p:cSldViewPr snapToGrid="0" snapToObjects="1">
      <p:cViewPr varScale="1">
        <p:scale>
          <a:sx n="120" d="100"/>
          <a:sy n="120" d="100"/>
        </p:scale>
        <p:origin x="390" y="9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C33483-A986-AA48-81CB-5FD9E3F9F5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2371727B-E6E7-A447-997E-D15DF32055E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828DE0C-7496-134A-B0F9-E01777CF568B}" type="datetimeFigureOut">
              <a:rPr lang="en-US"/>
              <a:pPr>
                <a:defRPr/>
              </a:pPr>
              <a:t>4/22/2023</a:t>
            </a:fld>
            <a:endParaRPr lang="en-US"/>
          </a:p>
        </p:txBody>
      </p:sp>
      <p:sp>
        <p:nvSpPr>
          <p:cNvPr id="4" name="Slide Image Placeholder 3">
            <a:extLst>
              <a:ext uri="{FF2B5EF4-FFF2-40B4-BE49-F238E27FC236}">
                <a16:creationId xmlns:a16="http://schemas.microsoft.com/office/drawing/2014/main" id="{A174C995-894E-4542-895D-6DB3C2233DB6}"/>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9EB49EFE-8104-3747-ABCB-96B37BB85B2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7A49907-9C0D-5E42-936C-EFFC89E452A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EC5FDD30-ACB9-244F-843A-B15EFAE4CC14}"/>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7553339-8B24-6541-A1D1-057441F3DD3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a:extLst>
              <a:ext uri="{FF2B5EF4-FFF2-40B4-BE49-F238E27FC236}">
                <a16:creationId xmlns:a16="http://schemas.microsoft.com/office/drawing/2014/main" id="{E092809D-C3E0-794D-AA29-594E1BD98B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8" name="Notes Placeholder 2">
            <a:extLst>
              <a:ext uri="{FF2B5EF4-FFF2-40B4-BE49-F238E27FC236}">
                <a16:creationId xmlns:a16="http://schemas.microsoft.com/office/drawing/2014/main" id="{F70354F0-3214-614C-9EE6-4FF797B12E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Hello, and thank you for accessing this Spring 2023 move out tutorial!</a:t>
            </a:r>
          </a:p>
        </p:txBody>
      </p:sp>
      <p:sp>
        <p:nvSpPr>
          <p:cNvPr id="4" name="Slide Number Placeholder 3">
            <a:extLst>
              <a:ext uri="{FF2B5EF4-FFF2-40B4-BE49-F238E27FC236}">
                <a16:creationId xmlns:a16="http://schemas.microsoft.com/office/drawing/2014/main" id="{3AD9D6E8-E520-FE4F-A1EA-0331C487473B}"/>
              </a:ext>
            </a:extLst>
          </p:cNvPr>
          <p:cNvSpPr>
            <a:spLocks noGrp="1"/>
          </p:cNvSpPr>
          <p:nvPr>
            <p:ph type="sldNum" sz="quarter" idx="5"/>
          </p:nvPr>
        </p:nvSpPr>
        <p:spPr/>
        <p:txBody>
          <a:bodyPr/>
          <a:lstStyle/>
          <a:p>
            <a:pPr>
              <a:defRPr/>
            </a:pPr>
            <a:fld id="{F922846B-D6FA-9E40-8A6E-3A53E49DC93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5471ABDD-FD55-854C-B53B-FE137BB0EE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Notes Placeholder 2">
            <a:extLst>
              <a:ext uri="{FF2B5EF4-FFF2-40B4-BE49-F238E27FC236}">
                <a16:creationId xmlns:a16="http://schemas.microsoft.com/office/drawing/2014/main" id="{EE31CB12-78A6-0A49-8E50-950C07B5E9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USS is the only Tulane approved vendor for summer storage to our on-campus students.  What does this mean?  This means that USS was selected to provide a variety of service options, and are therefore required to adhere to university standards.  The university provides USS space on campus to distribute and sell their storage materials.  In addition, Housing and residence life provides access to spaces after move-out to pick up items directly from the students room.  They then deliver stored items directly to the student’s fall room assignment based on their approved check-in date.</a:t>
            </a:r>
          </a:p>
        </p:txBody>
      </p:sp>
      <p:sp>
        <p:nvSpPr>
          <p:cNvPr id="13315" name="Slide Number Placeholder 3">
            <a:extLst>
              <a:ext uri="{FF2B5EF4-FFF2-40B4-BE49-F238E27FC236}">
                <a16:creationId xmlns:a16="http://schemas.microsoft.com/office/drawing/2014/main" id="{511740C8-F3E7-AA48-B52F-EB8895F312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B2016E6-C472-AB4F-9B2B-A9D5AD8AB58F}" type="slidenum">
              <a:rPr lang="en-US" altLang="en-US" smtClean="0"/>
              <a:pPr fontAlgn="base">
                <a:spcBef>
                  <a:spcPct val="0"/>
                </a:spcBef>
                <a:spcAft>
                  <a:spcPct val="0"/>
                </a:spcAft>
              </a:pPr>
              <a:t>10</a:t>
            </a:fld>
            <a:endParaRPr lang="en-US" altLang="en-US"/>
          </a:p>
        </p:txBody>
      </p:sp>
    </p:spTree>
    <p:extLst>
      <p:ext uri="{BB962C8B-B14F-4D97-AF65-F5344CB8AC3E}">
        <p14:creationId xmlns:p14="http://schemas.microsoft.com/office/powerpoint/2010/main" val="1457567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5471ABDD-FD55-854C-B53B-FE137BB0EE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Notes Placeholder 2">
            <a:extLst>
              <a:ext uri="{FF2B5EF4-FFF2-40B4-BE49-F238E27FC236}">
                <a16:creationId xmlns:a16="http://schemas.microsoft.com/office/drawing/2014/main" id="{EE31CB12-78A6-0A49-8E50-950C07B5E9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If interested in utilizing USS for summer storage, the first step will be visiting the USS website to register.  Students can then pick up their boxes, kits, and buy additional boxes from the USS tent that will be setup on </a:t>
            </a:r>
            <a:r>
              <a:rPr lang="en-US" altLang="en-US" dirty="0" err="1"/>
              <a:t>Mcalister</a:t>
            </a:r>
            <a:r>
              <a:rPr lang="en-US" altLang="en-US" dirty="0"/>
              <a:t> outside of the LBC from April 24</a:t>
            </a:r>
            <a:r>
              <a:rPr lang="en-US" altLang="en-US" baseline="30000" dirty="0"/>
              <a:t>th</a:t>
            </a:r>
            <a:r>
              <a:rPr lang="en-US" altLang="en-US" dirty="0"/>
              <a:t> through May 12</a:t>
            </a:r>
            <a:r>
              <a:rPr lang="en-US" altLang="en-US" baseline="30000" dirty="0"/>
              <a:t>th</a:t>
            </a:r>
            <a:r>
              <a:rPr lang="en-US" altLang="en-US" dirty="0"/>
              <a:t>.  Your student should pack up all belongings per instructions provided on the USS website, then leave the items in their room upon checking out.  Your student should also ensure their room door is locked upon checking out.  USS will then come after move-out, escorted by Housing and Residence Life, to pick up the belongings.  Items are stored for the summer in a climate-controlled facility.  USS will work with Housing and residence life to deliver stored items to student rooms by their approved check-in date.  For students moving off campus, they should work with USS directly to update their address for fall delivery.  </a:t>
            </a:r>
          </a:p>
        </p:txBody>
      </p:sp>
      <p:sp>
        <p:nvSpPr>
          <p:cNvPr id="13315" name="Slide Number Placeholder 3">
            <a:extLst>
              <a:ext uri="{FF2B5EF4-FFF2-40B4-BE49-F238E27FC236}">
                <a16:creationId xmlns:a16="http://schemas.microsoft.com/office/drawing/2014/main" id="{511740C8-F3E7-AA48-B52F-EB8895F312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B2016E6-C472-AB4F-9B2B-A9D5AD8AB58F}" type="slidenum">
              <a:rPr lang="en-US" altLang="en-US" smtClean="0"/>
              <a:pPr fontAlgn="base">
                <a:spcBef>
                  <a:spcPct val="0"/>
                </a:spcBef>
                <a:spcAft>
                  <a:spcPct val="0"/>
                </a:spcAft>
              </a:pPr>
              <a:t>11</a:t>
            </a:fld>
            <a:endParaRPr lang="en-US" altLang="en-US"/>
          </a:p>
        </p:txBody>
      </p:sp>
    </p:spTree>
    <p:extLst>
      <p:ext uri="{BB962C8B-B14F-4D97-AF65-F5344CB8AC3E}">
        <p14:creationId xmlns:p14="http://schemas.microsoft.com/office/powerpoint/2010/main" val="3965698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5471ABDD-FD55-854C-B53B-FE137BB0EE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Notes Placeholder 2">
            <a:extLst>
              <a:ext uri="{FF2B5EF4-FFF2-40B4-BE49-F238E27FC236}">
                <a16:creationId xmlns:a16="http://schemas.microsoft.com/office/drawing/2014/main" id="{EE31CB12-78A6-0A49-8E50-950C07B5E9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Some summer storage FAQs: First, what’s in a box kit?  A box kit includes 5 standard sized boxes and packing tape.  Additional boxes and tape can be purchased from USS at their tent setup on McAlister between April 24</a:t>
            </a:r>
            <a:r>
              <a:rPr lang="en-US" altLang="en-US" baseline="30000" dirty="0"/>
              <a:t>th</a:t>
            </a:r>
            <a:r>
              <a:rPr lang="en-US" altLang="en-US" dirty="0"/>
              <a:t> and May 12</a:t>
            </a:r>
            <a:r>
              <a:rPr lang="en-US" altLang="en-US" baseline="30000" dirty="0"/>
              <a:t>th</a:t>
            </a:r>
            <a:r>
              <a:rPr lang="en-US" altLang="en-US" dirty="0"/>
              <a:t>.  For specific storage and pickup/delivery costs, visit their website at uandss.com/Tulane.  Larger items, like furniture, suitcases, and plastic drawers CAN be stored by USS.  Price varies per item based on size, but specifics can be found on their website.  And of course, all information regarding registration, pricing, packing, and storage guidelines can be found at uandss.com/Tulane.  </a:t>
            </a:r>
          </a:p>
        </p:txBody>
      </p:sp>
      <p:sp>
        <p:nvSpPr>
          <p:cNvPr id="13315" name="Slide Number Placeholder 3">
            <a:extLst>
              <a:ext uri="{FF2B5EF4-FFF2-40B4-BE49-F238E27FC236}">
                <a16:creationId xmlns:a16="http://schemas.microsoft.com/office/drawing/2014/main" id="{511740C8-F3E7-AA48-B52F-EB8895F312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B2016E6-C472-AB4F-9B2B-A9D5AD8AB58F}" type="slidenum">
              <a:rPr lang="en-US" altLang="en-US" smtClean="0"/>
              <a:pPr fontAlgn="base">
                <a:spcBef>
                  <a:spcPct val="0"/>
                </a:spcBef>
                <a:spcAft>
                  <a:spcPct val="0"/>
                </a:spcAft>
              </a:pPr>
              <a:t>12</a:t>
            </a:fld>
            <a:endParaRPr lang="en-US" altLang="en-US"/>
          </a:p>
        </p:txBody>
      </p:sp>
    </p:spTree>
    <p:extLst>
      <p:ext uri="{BB962C8B-B14F-4D97-AF65-F5344CB8AC3E}">
        <p14:creationId xmlns:p14="http://schemas.microsoft.com/office/powerpoint/2010/main" val="1818868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student chooses to use a storage vendor other than USS as the university approved vendor, the student assumes full responsibility for the actions of the vendor and all staff while on campus.  These unapproved vendors are treated as guests of the student, and will not be permitted inside the residence halls unescorted.  This also means that all of these personal belongings must be removed before the student checks out.  We also highly encourage students and families to thoroughly research any company before contracting or registering.  </a:t>
            </a:r>
          </a:p>
        </p:txBody>
      </p:sp>
      <p:sp>
        <p:nvSpPr>
          <p:cNvPr id="4" name="Slide Number Placeholder 3"/>
          <p:cNvSpPr>
            <a:spLocks noGrp="1"/>
          </p:cNvSpPr>
          <p:nvPr>
            <p:ph type="sldNum" sz="quarter" idx="5"/>
          </p:nvPr>
        </p:nvSpPr>
        <p:spPr/>
        <p:txBody>
          <a:bodyPr/>
          <a:lstStyle/>
          <a:p>
            <a:pPr>
              <a:defRPr/>
            </a:pPr>
            <a:fld id="{C7553339-8B24-6541-A1D1-057441F3DD37}" type="slidenum">
              <a:rPr lang="en-US" smtClean="0"/>
              <a:pPr>
                <a:defRPr/>
              </a:pPr>
              <a:t>13</a:t>
            </a:fld>
            <a:endParaRPr lang="en-US"/>
          </a:p>
        </p:txBody>
      </p:sp>
    </p:spTree>
    <p:extLst>
      <p:ext uri="{BB962C8B-B14F-4D97-AF65-F5344CB8AC3E}">
        <p14:creationId xmlns:p14="http://schemas.microsoft.com/office/powerpoint/2010/main" val="1481868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your student needs to ship something?  There is a FedEx office in the LBC which opens a second satellite location in the Pederson Lobby, also in the LBC.  Both locations offer shipping for students, but they also sell special boxes for items like TVs, bikes, and instruments.  We do encourage you and your student to avoid the rush and order or pick up shipping supplies early, as specialty items in particular are not always in stock.  To get specific dates, hours, and information about FedEx and their satellite location services and supplies, visit mailservices.Tulane.edu.</a:t>
            </a:r>
          </a:p>
        </p:txBody>
      </p:sp>
      <p:sp>
        <p:nvSpPr>
          <p:cNvPr id="4" name="Slide Number Placeholder 3"/>
          <p:cNvSpPr>
            <a:spLocks noGrp="1"/>
          </p:cNvSpPr>
          <p:nvPr>
            <p:ph type="sldNum" sz="quarter" idx="5"/>
          </p:nvPr>
        </p:nvSpPr>
        <p:spPr/>
        <p:txBody>
          <a:bodyPr/>
          <a:lstStyle/>
          <a:p>
            <a:pPr>
              <a:defRPr/>
            </a:pPr>
            <a:fld id="{C7553339-8B24-6541-A1D1-057441F3DD37}" type="slidenum">
              <a:rPr lang="en-US" smtClean="0"/>
              <a:pPr>
                <a:defRPr/>
              </a:pPr>
              <a:t>14</a:t>
            </a:fld>
            <a:endParaRPr lang="en-US"/>
          </a:p>
        </p:txBody>
      </p:sp>
    </p:spTree>
    <p:extLst>
      <p:ext uri="{BB962C8B-B14F-4D97-AF65-F5344CB8AC3E}">
        <p14:creationId xmlns:p14="http://schemas.microsoft.com/office/powerpoint/2010/main" val="3641485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always, we encourage you to visit housing.Tulane.edu for more information regarding Spring 2023 move-out.  Thank you, and we hope you all have a wonderful summer!</a:t>
            </a:r>
          </a:p>
        </p:txBody>
      </p:sp>
      <p:sp>
        <p:nvSpPr>
          <p:cNvPr id="4" name="Slide Number Placeholder 3"/>
          <p:cNvSpPr>
            <a:spLocks noGrp="1"/>
          </p:cNvSpPr>
          <p:nvPr>
            <p:ph type="sldNum" sz="quarter" idx="5"/>
          </p:nvPr>
        </p:nvSpPr>
        <p:spPr/>
        <p:txBody>
          <a:bodyPr/>
          <a:lstStyle/>
          <a:p>
            <a:pPr>
              <a:defRPr/>
            </a:pPr>
            <a:fld id="{C7553339-8B24-6541-A1D1-057441F3DD37}" type="slidenum">
              <a:rPr lang="en-US" smtClean="0"/>
              <a:pPr>
                <a:defRPr/>
              </a:pPr>
              <a:t>15</a:t>
            </a:fld>
            <a:endParaRPr lang="en-US"/>
          </a:p>
        </p:txBody>
      </p:sp>
    </p:spTree>
    <p:extLst>
      <p:ext uri="{BB962C8B-B14F-4D97-AF65-F5344CB8AC3E}">
        <p14:creationId xmlns:p14="http://schemas.microsoft.com/office/powerpoint/2010/main" val="4038935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D35DE797-E60E-1F4F-9F0B-BEC993BDB4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Notes Placeholder 2">
            <a:extLst>
              <a:ext uri="{FF2B5EF4-FFF2-40B4-BE49-F238E27FC236}">
                <a16:creationId xmlns:a16="http://schemas.microsoft.com/office/drawing/2014/main" id="{ED935BC5-D05F-5E42-B589-7A3AD27983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move-out information is specifically for our on-campus students living in Residence halls.  We will cover general move-out dates, how your student should checkout, as well as information regarding our approved summer storage vendor and process.</a:t>
            </a:r>
          </a:p>
        </p:txBody>
      </p:sp>
      <p:sp>
        <p:nvSpPr>
          <p:cNvPr id="4" name="Slide Number Placeholder 3">
            <a:extLst>
              <a:ext uri="{FF2B5EF4-FFF2-40B4-BE49-F238E27FC236}">
                <a16:creationId xmlns:a16="http://schemas.microsoft.com/office/drawing/2014/main" id="{B52D02CD-0E77-8044-B66C-E326560D232D}"/>
              </a:ext>
            </a:extLst>
          </p:cNvPr>
          <p:cNvSpPr>
            <a:spLocks noGrp="1"/>
          </p:cNvSpPr>
          <p:nvPr>
            <p:ph type="sldNum" sz="quarter" idx="5"/>
          </p:nvPr>
        </p:nvSpPr>
        <p:spPr/>
        <p:txBody>
          <a:bodyPr/>
          <a:lstStyle/>
          <a:p>
            <a:pPr>
              <a:defRPr/>
            </a:pPr>
            <a:fld id="{500B348A-0EEF-784A-891D-52FC6640AE58}" type="slidenum">
              <a:rPr lang="en-US" smtClean="0"/>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5471ABDD-FD55-854C-B53B-FE137BB0EE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Notes Placeholder 2">
            <a:extLst>
              <a:ext uri="{FF2B5EF4-FFF2-40B4-BE49-F238E27FC236}">
                <a16:creationId xmlns:a16="http://schemas.microsoft.com/office/drawing/2014/main" id="{EE31CB12-78A6-0A49-8E50-950C07B5E9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Let’s start with some important dates!  All students are expected to complete an End of Semester Plans form through their housing portal.  This form is due May 5</a:t>
            </a:r>
            <a:r>
              <a:rPr lang="en-US" altLang="en-US" baseline="30000" dirty="0"/>
              <a:t>th</a:t>
            </a:r>
            <a:r>
              <a:rPr lang="en-US" altLang="en-US" dirty="0"/>
              <a:t>.  In addition to collecting information regarding the students move-out plans, it will also direct them to complete any additional forms that may be required.  One such form is the Extended stay request form.  This must be submitted by any student requesting to stay on campus after May 12</a:t>
            </a:r>
            <a:r>
              <a:rPr lang="en-US" altLang="en-US" baseline="30000" dirty="0"/>
              <a:t>th</a:t>
            </a:r>
            <a:r>
              <a:rPr lang="en-US" altLang="en-US" dirty="0"/>
              <a:t>, for any reason.  The deadline to submit the extended stay request form is also May 5</a:t>
            </a:r>
            <a:r>
              <a:rPr lang="en-US" altLang="en-US" baseline="30000" dirty="0"/>
              <a:t>th</a:t>
            </a:r>
            <a:r>
              <a:rPr lang="en-US" altLang="en-US" dirty="0"/>
              <a:t>.</a:t>
            </a:r>
          </a:p>
          <a:p>
            <a:pPr eaLnBrk="1" hangingPunct="1">
              <a:spcBef>
                <a:spcPct val="0"/>
              </a:spcBef>
            </a:pPr>
            <a:endParaRPr lang="en-US" altLang="en-US" dirty="0"/>
          </a:p>
          <a:p>
            <a:pPr eaLnBrk="1" hangingPunct="1">
              <a:spcBef>
                <a:spcPct val="0"/>
              </a:spcBef>
            </a:pPr>
            <a:r>
              <a:rPr lang="en-US" altLang="en-US" dirty="0"/>
              <a:t>Our residence halls close for all students not graduating on May 12</a:t>
            </a:r>
            <a:r>
              <a:rPr lang="en-US" altLang="en-US" baseline="30000" dirty="0"/>
              <a:t>th</a:t>
            </a:r>
            <a:r>
              <a:rPr lang="en-US" altLang="en-US" dirty="0"/>
              <a:t> at noon.  For those graduating, residence halls close on May 21</a:t>
            </a:r>
            <a:r>
              <a:rPr lang="en-US" altLang="en-US" baseline="30000" dirty="0"/>
              <a:t>st</a:t>
            </a:r>
            <a:r>
              <a:rPr lang="en-US" altLang="en-US" dirty="0"/>
              <a:t> at noon.</a:t>
            </a:r>
          </a:p>
        </p:txBody>
      </p:sp>
      <p:sp>
        <p:nvSpPr>
          <p:cNvPr id="13315" name="Slide Number Placeholder 3">
            <a:extLst>
              <a:ext uri="{FF2B5EF4-FFF2-40B4-BE49-F238E27FC236}">
                <a16:creationId xmlns:a16="http://schemas.microsoft.com/office/drawing/2014/main" id="{511740C8-F3E7-AA48-B52F-EB8895F312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B2016E6-C472-AB4F-9B2B-A9D5AD8AB58F}" type="slidenum">
              <a:rPr lang="en-US" altLang="en-US" smtClean="0"/>
              <a:pPr fontAlgn="base">
                <a:spcBef>
                  <a:spcPct val="0"/>
                </a:spcBef>
                <a:spcAft>
                  <a:spcPct val="0"/>
                </a:spcAft>
              </a:pPr>
              <a:t>3</a:t>
            </a:fld>
            <a:endParaRPr lang="en-US" altLang="en-US"/>
          </a:p>
        </p:txBody>
      </p:sp>
    </p:spTree>
    <p:extLst>
      <p:ext uri="{BB962C8B-B14F-4D97-AF65-F5344CB8AC3E}">
        <p14:creationId xmlns:p14="http://schemas.microsoft.com/office/powerpoint/2010/main" val="3855762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must YOUR student move out by?  Students must check out within 24 hours of their last final.  This helps ensure students still taking finals are able to focus on studying and resting.  Most students will not be permitted to stay in the residence halls after May 12</a:t>
            </a:r>
            <a:r>
              <a:rPr lang="en-US" baseline="30000" dirty="0"/>
              <a:t>th</a:t>
            </a:r>
            <a:r>
              <a:rPr lang="en-US" dirty="0"/>
              <a:t>.  However, students who are participating in a University sponsored event or are facing extreme circumstances, and therefore are requesting to stay past May 12</a:t>
            </a:r>
            <a:r>
              <a:rPr lang="en-US" baseline="30000" dirty="0"/>
              <a:t>th</a:t>
            </a:r>
            <a:r>
              <a:rPr lang="en-US" dirty="0"/>
              <a:t> must complete that extended stay request form by May 5</a:t>
            </a:r>
            <a:r>
              <a:rPr lang="en-US" baseline="30000" dirty="0"/>
              <a:t>th</a:t>
            </a:r>
            <a:r>
              <a:rPr lang="en-US" dirty="0"/>
              <a:t>.  This includes graduating seniors who are registered for commencement.</a:t>
            </a:r>
          </a:p>
        </p:txBody>
      </p:sp>
      <p:sp>
        <p:nvSpPr>
          <p:cNvPr id="4" name="Slide Number Placeholder 3"/>
          <p:cNvSpPr>
            <a:spLocks noGrp="1"/>
          </p:cNvSpPr>
          <p:nvPr>
            <p:ph type="sldNum" sz="quarter" idx="5"/>
          </p:nvPr>
        </p:nvSpPr>
        <p:spPr/>
        <p:txBody>
          <a:bodyPr/>
          <a:lstStyle/>
          <a:p>
            <a:pPr>
              <a:defRPr/>
            </a:pPr>
            <a:fld id="{C7553339-8B24-6541-A1D1-057441F3DD37}" type="slidenum">
              <a:rPr lang="en-US" smtClean="0"/>
              <a:pPr>
                <a:defRPr/>
              </a:pPr>
              <a:t>4</a:t>
            </a:fld>
            <a:endParaRPr lang="en-US"/>
          </a:p>
        </p:txBody>
      </p:sp>
    </p:spTree>
    <p:extLst>
      <p:ext uri="{BB962C8B-B14F-4D97-AF65-F5344CB8AC3E}">
        <p14:creationId xmlns:p14="http://schemas.microsoft.com/office/powerpoint/2010/main" val="3001190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process for a student to checkout?  Your student should first work with their roommates and suitemates to complete the move-out checklist, which is listed on our website, and will also be posted on each residence hall door.  They should plan in advance for their departure, including storage, shipping, donating, or discarding of all personal items, as no items can stay in the residence halls over summer.  When they are ready to leave campus, students who have a physical key to their room should complete an express checkout envelope, insert the key inside, and turn it into the Housing and Residence Life office.  If they are checking out outside of regular business hours, there is a drop location available as well.  For students who live in Monroe, Wall, or Weatherhead and do not have a physical key, they must complete the self-check-out process via the housing portal only.  They should not use an express checkout envelope.  Please note that students who fail to follow these checkout instructions, including the self-checkout process, will be charged $100 for an improper checkout, in addition to lock change or other damage fees.</a:t>
            </a:r>
          </a:p>
        </p:txBody>
      </p:sp>
      <p:sp>
        <p:nvSpPr>
          <p:cNvPr id="4" name="Slide Number Placeholder 3"/>
          <p:cNvSpPr>
            <a:spLocks noGrp="1"/>
          </p:cNvSpPr>
          <p:nvPr>
            <p:ph type="sldNum" sz="quarter" idx="5"/>
          </p:nvPr>
        </p:nvSpPr>
        <p:spPr/>
        <p:txBody>
          <a:bodyPr/>
          <a:lstStyle/>
          <a:p>
            <a:pPr>
              <a:defRPr/>
            </a:pPr>
            <a:fld id="{C7553339-8B24-6541-A1D1-057441F3DD37}" type="slidenum">
              <a:rPr lang="en-US" smtClean="0"/>
              <a:pPr>
                <a:defRPr/>
              </a:pPr>
              <a:t>5</a:t>
            </a:fld>
            <a:endParaRPr lang="en-US"/>
          </a:p>
        </p:txBody>
      </p:sp>
    </p:spTree>
    <p:extLst>
      <p:ext uri="{BB962C8B-B14F-4D97-AF65-F5344CB8AC3E}">
        <p14:creationId xmlns:p14="http://schemas.microsoft.com/office/powerpoint/2010/main" val="2418277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your student need to check out?  YES!  All students must officially checkout when they leave campus.  As mentioned, students who do not complete their appropriate checkout process will be charged $100 for an improper checkout; those who do not return their physical key will also be charged $100 for a lock change.  Please note that all items should be removed from the room before the student checks out, with the exception of items scheduled for pick-up by USS, our storage vendor, which will be discussed shortly.  All items – including trash, furniture, and unwanted belongings – must be removed by the student; fees will be assess for any items left in their room.</a:t>
            </a:r>
          </a:p>
        </p:txBody>
      </p:sp>
      <p:sp>
        <p:nvSpPr>
          <p:cNvPr id="4" name="Slide Number Placeholder 3"/>
          <p:cNvSpPr>
            <a:spLocks noGrp="1"/>
          </p:cNvSpPr>
          <p:nvPr>
            <p:ph type="sldNum" sz="quarter" idx="5"/>
          </p:nvPr>
        </p:nvSpPr>
        <p:spPr/>
        <p:txBody>
          <a:bodyPr/>
          <a:lstStyle/>
          <a:p>
            <a:pPr>
              <a:defRPr/>
            </a:pPr>
            <a:fld id="{C7553339-8B24-6541-A1D1-057441F3DD37}" type="slidenum">
              <a:rPr lang="en-US" smtClean="0"/>
              <a:pPr>
                <a:defRPr/>
              </a:pPr>
              <a:t>6</a:t>
            </a:fld>
            <a:endParaRPr lang="en-US"/>
          </a:p>
        </p:txBody>
      </p:sp>
    </p:spTree>
    <p:extLst>
      <p:ext uri="{BB962C8B-B14F-4D97-AF65-F5344CB8AC3E}">
        <p14:creationId xmlns:p14="http://schemas.microsoft.com/office/powerpoint/2010/main" val="2137048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Trash 2 Treasure is a Tulane organization that collects items for donation to local New Orleans organizations or for resale in Fall.  We encourage students to donate all usable items, rather than discarding them.  Trash 2 treasure will have 4 collection locations throughout campus; information about location, dates, and times of collection can be found both in student communication and on the move-out website.</a:t>
            </a:r>
          </a:p>
        </p:txBody>
      </p:sp>
      <p:sp>
        <p:nvSpPr>
          <p:cNvPr id="4" name="Slide Number Placeholder 3"/>
          <p:cNvSpPr>
            <a:spLocks noGrp="1"/>
          </p:cNvSpPr>
          <p:nvPr>
            <p:ph type="sldNum" sz="quarter" idx="5"/>
          </p:nvPr>
        </p:nvSpPr>
        <p:spPr/>
        <p:txBody>
          <a:bodyPr/>
          <a:lstStyle/>
          <a:p>
            <a:pPr>
              <a:defRPr/>
            </a:pPr>
            <a:fld id="{C7553339-8B24-6541-A1D1-057441F3DD37}" type="slidenum">
              <a:rPr lang="en-US" smtClean="0"/>
              <a:pPr>
                <a:defRPr/>
              </a:pPr>
              <a:t>7</a:t>
            </a:fld>
            <a:endParaRPr lang="en-US"/>
          </a:p>
        </p:txBody>
      </p:sp>
    </p:spTree>
    <p:extLst>
      <p:ext uri="{BB962C8B-B14F-4D97-AF65-F5344CB8AC3E}">
        <p14:creationId xmlns:p14="http://schemas.microsoft.com/office/powerpoint/2010/main" val="1322249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D35DE797-E60E-1F4F-9F0B-BEC993BDB4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Notes Placeholder 2">
            <a:extLst>
              <a:ext uri="{FF2B5EF4-FFF2-40B4-BE49-F238E27FC236}">
                <a16:creationId xmlns:a16="http://schemas.microsoft.com/office/drawing/2014/main" id="{ED935BC5-D05F-5E42-B589-7A3AD27983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Let’s talk about summer storage through University and Student Services.</a:t>
            </a:r>
          </a:p>
        </p:txBody>
      </p:sp>
      <p:sp>
        <p:nvSpPr>
          <p:cNvPr id="4" name="Slide Number Placeholder 3">
            <a:extLst>
              <a:ext uri="{FF2B5EF4-FFF2-40B4-BE49-F238E27FC236}">
                <a16:creationId xmlns:a16="http://schemas.microsoft.com/office/drawing/2014/main" id="{B52D02CD-0E77-8044-B66C-E326560D232D}"/>
              </a:ext>
            </a:extLst>
          </p:cNvPr>
          <p:cNvSpPr>
            <a:spLocks noGrp="1"/>
          </p:cNvSpPr>
          <p:nvPr>
            <p:ph type="sldNum" sz="quarter" idx="5"/>
          </p:nvPr>
        </p:nvSpPr>
        <p:spPr/>
        <p:txBody>
          <a:bodyPr/>
          <a:lstStyle/>
          <a:p>
            <a:pPr>
              <a:defRPr/>
            </a:pPr>
            <a:fld id="{500B348A-0EEF-784A-891D-52FC6640AE58}" type="slidenum">
              <a:rPr lang="en-US" smtClean="0"/>
              <a:pPr>
                <a:defRPr/>
              </a:pPr>
              <a:t>8</a:t>
            </a:fld>
            <a:endParaRPr lang="en-US"/>
          </a:p>
        </p:txBody>
      </p:sp>
    </p:spTree>
    <p:extLst>
      <p:ext uri="{BB962C8B-B14F-4D97-AF65-F5344CB8AC3E}">
        <p14:creationId xmlns:p14="http://schemas.microsoft.com/office/powerpoint/2010/main" val="2474844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University and Student services, or USS is a nationally recognized company who provides high quality products and services to multiple colleges and universities nationwide.  This is the same vendor that assists with the in-room package delivery before fall move-in.  I’ll discuss some general information regarding their summer storage options, but for full information on their services and pricing, please visit their website uandss.com/Tulane, or contact them using this information.</a:t>
            </a:r>
          </a:p>
        </p:txBody>
      </p:sp>
      <p:sp>
        <p:nvSpPr>
          <p:cNvPr id="4" name="Slide Number Placeholder 3"/>
          <p:cNvSpPr>
            <a:spLocks noGrp="1"/>
          </p:cNvSpPr>
          <p:nvPr>
            <p:ph type="sldNum" sz="quarter" idx="5"/>
          </p:nvPr>
        </p:nvSpPr>
        <p:spPr/>
        <p:txBody>
          <a:bodyPr/>
          <a:lstStyle/>
          <a:p>
            <a:pPr>
              <a:defRPr/>
            </a:pPr>
            <a:fld id="{C7553339-8B24-6541-A1D1-057441F3DD37}" type="slidenum">
              <a:rPr lang="en-US" smtClean="0"/>
              <a:pPr>
                <a:defRPr/>
              </a:pPr>
              <a:t>9</a:t>
            </a:fld>
            <a:endParaRPr lang="en-US"/>
          </a:p>
        </p:txBody>
      </p:sp>
    </p:spTree>
    <p:extLst>
      <p:ext uri="{BB962C8B-B14F-4D97-AF65-F5344CB8AC3E}">
        <p14:creationId xmlns:p14="http://schemas.microsoft.com/office/powerpoint/2010/main" val="2353493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AC2A048D-BEAB-0A41-B4F2-D3129B3952E6}"/>
              </a:ext>
            </a:extLst>
          </p:cNvPr>
          <p:cNvSpPr txBox="1">
            <a:spLocks/>
          </p:cNvSpPr>
          <p:nvPr userDrawn="1"/>
        </p:nvSpPr>
        <p:spPr>
          <a:xfrm>
            <a:off x="2898775" y="6356350"/>
            <a:ext cx="6784975" cy="365125"/>
          </a:xfrm>
          <a:prstGeom prst="rect">
            <a:avLst/>
          </a:prstGeom>
        </p:spPr>
        <p:txBody>
          <a:bodyPr anchor="ctr"/>
          <a:lstStyle>
            <a:defPPr>
              <a:defRPr lang="en-US"/>
            </a:defPPr>
            <a:lvl1pPr algn="l" rtl="0" eaLnBrk="1" fontAlgn="auto" hangingPunct="1">
              <a:spcBef>
                <a:spcPts val="0"/>
              </a:spcBef>
              <a:spcAft>
                <a:spcPts val="0"/>
              </a:spcAft>
              <a:defRPr sz="1000" kern="1200" baseline="0" dirty="0" smtClean="0">
                <a:solidFill>
                  <a:schemeClr val="bg1"/>
                </a:solidFill>
                <a:latin typeface="Century Gothic"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endParaRPr lang="en-US"/>
          </a:p>
        </p:txBody>
      </p:sp>
      <p:pic>
        <p:nvPicPr>
          <p:cNvPr id="5" name="Picture 7">
            <a:extLst>
              <a:ext uri="{FF2B5EF4-FFF2-40B4-BE49-F238E27FC236}">
                <a16:creationId xmlns:a16="http://schemas.microsoft.com/office/drawing/2014/main" id="{CF16CF3C-7894-9D4E-BC98-636E37030D0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495425" y="6218238"/>
            <a:ext cx="1296988"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normAutofit/>
          </a:bodyPr>
          <a:lstStyle>
            <a:lvl1pPr algn="ctr">
              <a:defRPr sz="3800" cap="all" baseline="0">
                <a:solidFill>
                  <a:srgbClr val="265B4D"/>
                </a:solidFill>
                <a:latin typeface="Century Gothic"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cap="all" baseline="0">
                <a:solidFill>
                  <a:srgbClr val="6FC5E8"/>
                </a:solidFill>
                <a:latin typeface="Century Goth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5F8096CC-5A30-DE4D-9EBE-5FF8C4C2DE9F}"/>
              </a:ext>
            </a:extLst>
          </p:cNvPr>
          <p:cNvSpPr>
            <a:spLocks noGrp="1"/>
          </p:cNvSpPr>
          <p:nvPr>
            <p:ph type="sldNum" sz="quarter" idx="10"/>
          </p:nvPr>
        </p:nvSpPr>
        <p:spPr>
          <a:xfrm>
            <a:off x="10415588" y="6356350"/>
            <a:ext cx="938212" cy="365125"/>
          </a:xfrm>
        </p:spPr>
        <p:txBody>
          <a:bodyPr/>
          <a:lstStyle>
            <a:lvl1pPr>
              <a:defRPr sz="1000" baseline="0">
                <a:solidFill>
                  <a:schemeClr val="bg1"/>
                </a:solidFill>
                <a:latin typeface="Century Gothic" charset="0"/>
              </a:defRPr>
            </a:lvl1pPr>
          </a:lstStyle>
          <a:p>
            <a:pPr>
              <a:defRPr/>
            </a:pPr>
            <a:fld id="{7DA4F75D-369A-E344-B29F-DD95F47E2AF6}" type="slidenum">
              <a:rPr lang="en-US"/>
              <a:pPr>
                <a:defRPr/>
              </a:pPr>
              <a:t>‹#›</a:t>
            </a:fld>
            <a:endParaRPr lang="en-US" dirty="0"/>
          </a:p>
        </p:txBody>
      </p:sp>
    </p:spTree>
    <p:extLst>
      <p:ext uri="{BB962C8B-B14F-4D97-AF65-F5344CB8AC3E}">
        <p14:creationId xmlns:p14="http://schemas.microsoft.com/office/powerpoint/2010/main" val="543909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253BB06-8F73-7D47-9F77-3839A5C3B9D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09638" y="6218238"/>
            <a:ext cx="1296987"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cap="all" baseline="0">
                <a:solidFill>
                  <a:srgbClr val="265B4D"/>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94F3ABA2-6BFA-754B-8062-0125CA46AD7F}"/>
              </a:ext>
            </a:extLst>
          </p:cNvPr>
          <p:cNvSpPr>
            <a:spLocks noGrp="1"/>
          </p:cNvSpPr>
          <p:nvPr>
            <p:ph type="sldNum" sz="quarter" idx="10"/>
          </p:nvPr>
        </p:nvSpPr>
        <p:spPr>
          <a:xfrm>
            <a:off x="10415588" y="6356350"/>
            <a:ext cx="938212" cy="365125"/>
          </a:xfrm>
        </p:spPr>
        <p:txBody>
          <a:bodyPr/>
          <a:lstStyle>
            <a:lvl1pPr>
              <a:defRPr sz="1000" baseline="0">
                <a:solidFill>
                  <a:schemeClr val="bg1"/>
                </a:solidFill>
                <a:latin typeface="Century Gothic" charset="0"/>
              </a:defRPr>
            </a:lvl1pPr>
          </a:lstStyle>
          <a:p>
            <a:pPr>
              <a:defRPr/>
            </a:pPr>
            <a:fld id="{FFEBCD21-7790-844F-AE39-895E2D65C0DE}" type="slidenum">
              <a:rPr lang="en-US"/>
              <a:pPr>
                <a:defRPr/>
              </a:pPr>
              <a:t>‹#›</a:t>
            </a:fld>
            <a:endParaRPr lang="en-US" dirty="0"/>
          </a:p>
        </p:txBody>
      </p:sp>
      <p:sp>
        <p:nvSpPr>
          <p:cNvPr id="6" name="Footer Placeholder 4">
            <a:extLst>
              <a:ext uri="{FF2B5EF4-FFF2-40B4-BE49-F238E27FC236}">
                <a16:creationId xmlns:a16="http://schemas.microsoft.com/office/drawing/2014/main" id="{44A0B1F6-F6CE-B140-9132-11A6B67E555E}"/>
              </a:ext>
            </a:extLst>
          </p:cNvPr>
          <p:cNvSpPr>
            <a:spLocks noGrp="1"/>
          </p:cNvSpPr>
          <p:nvPr>
            <p:ph type="ftr" sz="quarter" idx="11"/>
          </p:nvPr>
        </p:nvSpPr>
        <p:spPr>
          <a:xfrm>
            <a:off x="2312988" y="6356350"/>
            <a:ext cx="7370762" cy="365125"/>
          </a:xfrm>
        </p:spPr>
        <p:txBody>
          <a:bodyPr/>
          <a:lstStyle>
            <a:lvl1pPr algn="l">
              <a:defRPr sz="1000" baseline="0">
                <a:solidFill>
                  <a:schemeClr val="bg1"/>
                </a:solidFill>
                <a:latin typeface="Century Gothic" charset="0"/>
              </a:defRPr>
            </a:lvl1pPr>
          </a:lstStyle>
          <a:p>
            <a:pPr>
              <a:defRPr/>
            </a:pPr>
            <a:endParaRPr lang="en-US"/>
          </a:p>
        </p:txBody>
      </p:sp>
    </p:spTree>
    <p:extLst>
      <p:ext uri="{BB962C8B-B14F-4D97-AF65-F5344CB8AC3E}">
        <p14:creationId xmlns:p14="http://schemas.microsoft.com/office/powerpoint/2010/main" val="2324883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A154D3F-C7A3-054C-A601-10C725531BD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09638" y="6218238"/>
            <a:ext cx="1296987"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1122363"/>
            <a:ext cx="10515600" cy="2852737"/>
          </a:xfrm>
        </p:spPr>
        <p:txBody>
          <a:bodyPr anchor="b">
            <a:normAutofit/>
          </a:bodyPr>
          <a:lstStyle>
            <a:lvl1pPr>
              <a:defRPr sz="4800" cap="all" baseline="0">
                <a:solidFill>
                  <a:srgbClr val="265B4D"/>
                </a:solidFill>
              </a:defRPr>
            </a:lvl1pPr>
          </a:lstStyle>
          <a:p>
            <a:r>
              <a:rPr lang="en-US" dirty="0"/>
              <a:t>Click to edit Master title style</a:t>
            </a:r>
          </a:p>
        </p:txBody>
      </p:sp>
      <p:sp>
        <p:nvSpPr>
          <p:cNvPr id="3" name="Text Placeholder 2"/>
          <p:cNvSpPr>
            <a:spLocks noGrp="1"/>
          </p:cNvSpPr>
          <p:nvPr>
            <p:ph type="body" idx="1"/>
          </p:nvPr>
        </p:nvSpPr>
        <p:spPr>
          <a:xfrm>
            <a:off x="838200" y="4078374"/>
            <a:ext cx="10515600" cy="1500187"/>
          </a:xfrm>
        </p:spPr>
        <p:txBody>
          <a:bodyPr/>
          <a:lstStyle>
            <a:lvl1pPr marL="0" indent="0">
              <a:buNone/>
              <a:defRPr sz="2400" baseline="0">
                <a:solidFill>
                  <a:srgbClr val="6FC5E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Slide Number Placeholder 5">
            <a:extLst>
              <a:ext uri="{FF2B5EF4-FFF2-40B4-BE49-F238E27FC236}">
                <a16:creationId xmlns:a16="http://schemas.microsoft.com/office/drawing/2014/main" id="{D9630140-DB54-D148-B253-787CF714C037}"/>
              </a:ext>
            </a:extLst>
          </p:cNvPr>
          <p:cNvSpPr>
            <a:spLocks noGrp="1"/>
          </p:cNvSpPr>
          <p:nvPr>
            <p:ph type="sldNum" sz="quarter" idx="10"/>
          </p:nvPr>
        </p:nvSpPr>
        <p:spPr>
          <a:xfrm>
            <a:off x="10415588" y="6356350"/>
            <a:ext cx="938212" cy="365125"/>
          </a:xfrm>
        </p:spPr>
        <p:txBody>
          <a:bodyPr/>
          <a:lstStyle>
            <a:lvl1pPr>
              <a:defRPr sz="1000" baseline="0">
                <a:solidFill>
                  <a:schemeClr val="bg1"/>
                </a:solidFill>
                <a:latin typeface="Century Gothic" charset="0"/>
              </a:defRPr>
            </a:lvl1pPr>
          </a:lstStyle>
          <a:p>
            <a:pPr>
              <a:defRPr/>
            </a:pPr>
            <a:fld id="{D2DA60E6-F2B9-B047-A46E-CEDAAAA1E07F}" type="slidenum">
              <a:rPr lang="en-US"/>
              <a:pPr>
                <a:defRPr/>
              </a:pPr>
              <a:t>‹#›</a:t>
            </a:fld>
            <a:endParaRPr lang="en-US" dirty="0"/>
          </a:p>
        </p:txBody>
      </p:sp>
      <p:sp>
        <p:nvSpPr>
          <p:cNvPr id="6" name="Footer Placeholder 4">
            <a:extLst>
              <a:ext uri="{FF2B5EF4-FFF2-40B4-BE49-F238E27FC236}">
                <a16:creationId xmlns:a16="http://schemas.microsoft.com/office/drawing/2014/main" id="{CEF402CD-5BA9-174A-8546-5907B77157AF}"/>
              </a:ext>
            </a:extLst>
          </p:cNvPr>
          <p:cNvSpPr>
            <a:spLocks noGrp="1"/>
          </p:cNvSpPr>
          <p:nvPr>
            <p:ph type="ftr" sz="quarter" idx="11"/>
          </p:nvPr>
        </p:nvSpPr>
        <p:spPr>
          <a:xfrm>
            <a:off x="2312988" y="6356350"/>
            <a:ext cx="7370762" cy="365125"/>
          </a:xfrm>
        </p:spPr>
        <p:txBody>
          <a:bodyPr/>
          <a:lstStyle>
            <a:lvl1pPr algn="l">
              <a:defRPr sz="1000" baseline="0">
                <a:solidFill>
                  <a:schemeClr val="bg1"/>
                </a:solidFill>
                <a:latin typeface="Century Gothic" charset="0"/>
              </a:defRPr>
            </a:lvl1pPr>
          </a:lstStyle>
          <a:p>
            <a:pPr>
              <a:defRPr/>
            </a:pPr>
            <a:endParaRPr lang="en-US"/>
          </a:p>
        </p:txBody>
      </p:sp>
    </p:spTree>
    <p:extLst>
      <p:ext uri="{BB962C8B-B14F-4D97-AF65-F5344CB8AC3E}">
        <p14:creationId xmlns:p14="http://schemas.microsoft.com/office/powerpoint/2010/main" val="150961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1E44B4-D182-9440-B671-D025FEDA875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09638" y="6218238"/>
            <a:ext cx="1296987"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baseline="0">
                <a:solidFill>
                  <a:srgbClr val="6FC5E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baseline="0">
                <a:solidFill>
                  <a:srgbClr val="6FC5E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8449B64F-1BB0-FA4B-932F-B7F85705CF70}"/>
              </a:ext>
            </a:extLst>
          </p:cNvPr>
          <p:cNvSpPr>
            <a:spLocks noGrp="1"/>
          </p:cNvSpPr>
          <p:nvPr>
            <p:ph type="sldNum" sz="quarter" idx="10"/>
          </p:nvPr>
        </p:nvSpPr>
        <p:spPr>
          <a:xfrm>
            <a:off x="10415588" y="6356350"/>
            <a:ext cx="938212" cy="365125"/>
          </a:xfrm>
        </p:spPr>
        <p:txBody>
          <a:bodyPr/>
          <a:lstStyle>
            <a:lvl1pPr>
              <a:defRPr sz="1000" baseline="0">
                <a:solidFill>
                  <a:schemeClr val="bg1"/>
                </a:solidFill>
                <a:latin typeface="Century Gothic" charset="0"/>
              </a:defRPr>
            </a:lvl1pPr>
          </a:lstStyle>
          <a:p>
            <a:pPr>
              <a:defRPr/>
            </a:pPr>
            <a:fld id="{D0974545-7164-6845-9D2D-C891FE0511C5}" type="slidenum">
              <a:rPr lang="en-US"/>
              <a:pPr>
                <a:defRPr/>
              </a:pPr>
              <a:t>‹#›</a:t>
            </a:fld>
            <a:endParaRPr lang="en-US" dirty="0"/>
          </a:p>
        </p:txBody>
      </p:sp>
      <p:sp>
        <p:nvSpPr>
          <p:cNvPr id="9" name="Footer Placeholder 4">
            <a:extLst>
              <a:ext uri="{FF2B5EF4-FFF2-40B4-BE49-F238E27FC236}">
                <a16:creationId xmlns:a16="http://schemas.microsoft.com/office/drawing/2014/main" id="{F2BC33C8-7CD4-A747-BCE0-3A3291F52D6C}"/>
              </a:ext>
            </a:extLst>
          </p:cNvPr>
          <p:cNvSpPr>
            <a:spLocks noGrp="1"/>
          </p:cNvSpPr>
          <p:nvPr>
            <p:ph type="ftr" sz="quarter" idx="11"/>
          </p:nvPr>
        </p:nvSpPr>
        <p:spPr>
          <a:xfrm>
            <a:off x="2312988" y="6356350"/>
            <a:ext cx="7370762" cy="365125"/>
          </a:xfrm>
        </p:spPr>
        <p:txBody>
          <a:bodyPr/>
          <a:lstStyle>
            <a:lvl1pPr algn="l">
              <a:defRPr sz="1000" baseline="0">
                <a:solidFill>
                  <a:schemeClr val="bg1"/>
                </a:solidFill>
                <a:latin typeface="Century Gothic" charset="0"/>
              </a:defRPr>
            </a:lvl1pPr>
          </a:lstStyle>
          <a:p>
            <a:pPr>
              <a:defRPr/>
            </a:pPr>
            <a:endParaRPr lang="en-US"/>
          </a:p>
        </p:txBody>
      </p:sp>
    </p:spTree>
    <p:extLst>
      <p:ext uri="{BB962C8B-B14F-4D97-AF65-F5344CB8AC3E}">
        <p14:creationId xmlns:p14="http://schemas.microsoft.com/office/powerpoint/2010/main" val="3056598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1F12213-DED2-194E-BAB4-C24323AADD5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09638" y="6218238"/>
            <a:ext cx="1296987"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8F4361AD-370A-FC43-AFDC-700DBF8B6B28}"/>
              </a:ext>
            </a:extLst>
          </p:cNvPr>
          <p:cNvSpPr>
            <a:spLocks noGrp="1"/>
          </p:cNvSpPr>
          <p:nvPr>
            <p:ph type="sldNum" sz="quarter" idx="10"/>
          </p:nvPr>
        </p:nvSpPr>
        <p:spPr>
          <a:xfrm>
            <a:off x="10415588" y="6356350"/>
            <a:ext cx="938212" cy="365125"/>
          </a:xfrm>
        </p:spPr>
        <p:txBody>
          <a:bodyPr/>
          <a:lstStyle>
            <a:lvl1pPr>
              <a:defRPr sz="1000" baseline="0">
                <a:solidFill>
                  <a:schemeClr val="bg1"/>
                </a:solidFill>
                <a:latin typeface="Century Gothic" charset="0"/>
              </a:defRPr>
            </a:lvl1pPr>
          </a:lstStyle>
          <a:p>
            <a:pPr>
              <a:defRPr/>
            </a:pPr>
            <a:fld id="{CFFB5BBF-9AAF-2B4A-91C1-E9FC22EA35D2}" type="slidenum">
              <a:rPr lang="en-US"/>
              <a:pPr>
                <a:defRPr/>
              </a:pPr>
              <a:t>‹#›</a:t>
            </a:fld>
            <a:endParaRPr lang="en-US" dirty="0"/>
          </a:p>
        </p:txBody>
      </p:sp>
      <p:sp>
        <p:nvSpPr>
          <p:cNvPr id="4" name="Footer Placeholder 4">
            <a:extLst>
              <a:ext uri="{FF2B5EF4-FFF2-40B4-BE49-F238E27FC236}">
                <a16:creationId xmlns:a16="http://schemas.microsoft.com/office/drawing/2014/main" id="{3542E7FD-11E3-6745-858F-D65E295D33A3}"/>
              </a:ext>
            </a:extLst>
          </p:cNvPr>
          <p:cNvSpPr>
            <a:spLocks noGrp="1"/>
          </p:cNvSpPr>
          <p:nvPr>
            <p:ph type="ftr" sz="quarter" idx="11"/>
          </p:nvPr>
        </p:nvSpPr>
        <p:spPr>
          <a:xfrm>
            <a:off x="2312988" y="6356350"/>
            <a:ext cx="7370762" cy="365125"/>
          </a:xfrm>
        </p:spPr>
        <p:txBody>
          <a:bodyPr/>
          <a:lstStyle>
            <a:lvl1pPr algn="l">
              <a:defRPr sz="1000" baseline="0">
                <a:solidFill>
                  <a:schemeClr val="bg1"/>
                </a:solidFill>
                <a:latin typeface="Century Gothic" charset="0"/>
              </a:defRPr>
            </a:lvl1pPr>
          </a:lstStyle>
          <a:p>
            <a:pPr>
              <a:defRPr/>
            </a:pPr>
            <a:endParaRPr lang="en-US"/>
          </a:p>
        </p:txBody>
      </p:sp>
    </p:spTree>
    <p:extLst>
      <p:ext uri="{BB962C8B-B14F-4D97-AF65-F5344CB8AC3E}">
        <p14:creationId xmlns:p14="http://schemas.microsoft.com/office/powerpoint/2010/main" val="37801161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D3A111E-DED4-D34B-9FD5-34929F6A4EA7}"/>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5DE6505-BC1E-7545-B211-92F86515C0C4}"/>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8B13E655-3D53-8448-92AB-8AD5B72E1C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000" baseline="0">
                <a:solidFill>
                  <a:schemeClr val="tx1">
                    <a:tint val="75000"/>
                  </a:schemeClr>
                </a:solidFill>
                <a:latin typeface="Century Gothic" charset="0"/>
              </a:defRPr>
            </a:lvl1pPr>
          </a:lstStyle>
          <a:p>
            <a:pPr>
              <a:defRPr/>
            </a:pPr>
            <a:endParaRPr lang="en-US"/>
          </a:p>
        </p:txBody>
      </p:sp>
      <p:sp>
        <p:nvSpPr>
          <p:cNvPr id="6" name="Slide Number Placeholder 5">
            <a:extLst>
              <a:ext uri="{FF2B5EF4-FFF2-40B4-BE49-F238E27FC236}">
                <a16:creationId xmlns:a16="http://schemas.microsoft.com/office/drawing/2014/main" id="{7508E375-9CE0-7C40-95D2-1CA6001EBE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00" baseline="0">
                <a:solidFill>
                  <a:schemeClr val="tx1">
                    <a:tint val="75000"/>
                  </a:schemeClr>
                </a:solidFill>
                <a:latin typeface="Century Gothic" charset="0"/>
              </a:defRPr>
            </a:lvl1pPr>
          </a:lstStyle>
          <a:p>
            <a:pPr>
              <a:defRPr/>
            </a:pPr>
            <a:fld id="{6D7B60AE-7E70-744C-879F-8CFD2395119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Lst>
  <p:hf sldNum="0" hdr="0" ftr="0" dt="0"/>
  <p:txStyles>
    <p:titleStyle>
      <a:lvl1pPr algn="l" rtl="0" eaLnBrk="0" fontAlgn="base" hangingPunct="0">
        <a:lnSpc>
          <a:spcPct val="90000"/>
        </a:lnSpc>
        <a:spcBef>
          <a:spcPct val="0"/>
        </a:spcBef>
        <a:spcAft>
          <a:spcPct val="0"/>
        </a:spcAft>
        <a:defRPr sz="3800" kern="1200">
          <a:solidFill>
            <a:schemeClr val="tx2"/>
          </a:solidFill>
          <a:latin typeface="Century Gothic" charset="0"/>
          <a:ea typeface="+mj-ea"/>
          <a:cs typeface="+mj-cs"/>
        </a:defRPr>
      </a:lvl1pPr>
      <a:lvl2pPr algn="l" rtl="0" eaLnBrk="0" fontAlgn="base" hangingPunct="0">
        <a:lnSpc>
          <a:spcPct val="90000"/>
        </a:lnSpc>
        <a:spcBef>
          <a:spcPct val="0"/>
        </a:spcBef>
        <a:spcAft>
          <a:spcPct val="0"/>
        </a:spcAft>
        <a:defRPr sz="3800">
          <a:solidFill>
            <a:schemeClr val="tx2"/>
          </a:solidFill>
          <a:latin typeface="Century Gothic" charset="0"/>
        </a:defRPr>
      </a:lvl2pPr>
      <a:lvl3pPr algn="l" rtl="0" eaLnBrk="0" fontAlgn="base" hangingPunct="0">
        <a:lnSpc>
          <a:spcPct val="90000"/>
        </a:lnSpc>
        <a:spcBef>
          <a:spcPct val="0"/>
        </a:spcBef>
        <a:spcAft>
          <a:spcPct val="0"/>
        </a:spcAft>
        <a:defRPr sz="3800">
          <a:solidFill>
            <a:schemeClr val="tx2"/>
          </a:solidFill>
          <a:latin typeface="Century Gothic" charset="0"/>
        </a:defRPr>
      </a:lvl3pPr>
      <a:lvl4pPr algn="l" rtl="0" eaLnBrk="0" fontAlgn="base" hangingPunct="0">
        <a:lnSpc>
          <a:spcPct val="90000"/>
        </a:lnSpc>
        <a:spcBef>
          <a:spcPct val="0"/>
        </a:spcBef>
        <a:spcAft>
          <a:spcPct val="0"/>
        </a:spcAft>
        <a:defRPr sz="3800">
          <a:solidFill>
            <a:schemeClr val="tx2"/>
          </a:solidFill>
          <a:latin typeface="Century Gothic" charset="0"/>
        </a:defRPr>
      </a:lvl4pPr>
      <a:lvl5pPr algn="l" rtl="0" eaLnBrk="0" fontAlgn="base" hangingPunct="0">
        <a:lnSpc>
          <a:spcPct val="90000"/>
        </a:lnSpc>
        <a:spcBef>
          <a:spcPct val="0"/>
        </a:spcBef>
        <a:spcAft>
          <a:spcPct val="0"/>
        </a:spcAft>
        <a:defRPr sz="3800">
          <a:solidFill>
            <a:schemeClr val="tx2"/>
          </a:solidFill>
          <a:latin typeface="Century Gothic" charset="0"/>
        </a:defRPr>
      </a:lvl5pPr>
      <a:lvl6pPr marL="457200" algn="l" rtl="0" fontAlgn="base">
        <a:lnSpc>
          <a:spcPct val="90000"/>
        </a:lnSpc>
        <a:spcBef>
          <a:spcPct val="0"/>
        </a:spcBef>
        <a:spcAft>
          <a:spcPct val="0"/>
        </a:spcAft>
        <a:defRPr sz="3800">
          <a:solidFill>
            <a:schemeClr val="tx2"/>
          </a:solidFill>
          <a:latin typeface="Century Gothic" charset="0"/>
        </a:defRPr>
      </a:lvl6pPr>
      <a:lvl7pPr marL="914400" algn="l" rtl="0" fontAlgn="base">
        <a:lnSpc>
          <a:spcPct val="90000"/>
        </a:lnSpc>
        <a:spcBef>
          <a:spcPct val="0"/>
        </a:spcBef>
        <a:spcAft>
          <a:spcPct val="0"/>
        </a:spcAft>
        <a:defRPr sz="3800">
          <a:solidFill>
            <a:schemeClr val="tx2"/>
          </a:solidFill>
          <a:latin typeface="Century Gothic" charset="0"/>
        </a:defRPr>
      </a:lvl7pPr>
      <a:lvl8pPr marL="1371600" algn="l" rtl="0" fontAlgn="base">
        <a:lnSpc>
          <a:spcPct val="90000"/>
        </a:lnSpc>
        <a:spcBef>
          <a:spcPct val="0"/>
        </a:spcBef>
        <a:spcAft>
          <a:spcPct val="0"/>
        </a:spcAft>
        <a:defRPr sz="3800">
          <a:solidFill>
            <a:schemeClr val="tx2"/>
          </a:solidFill>
          <a:latin typeface="Century Gothic" charset="0"/>
        </a:defRPr>
      </a:lvl8pPr>
      <a:lvl9pPr marL="1828800" algn="l" rtl="0" fontAlgn="base">
        <a:lnSpc>
          <a:spcPct val="90000"/>
        </a:lnSpc>
        <a:spcBef>
          <a:spcPct val="0"/>
        </a:spcBef>
        <a:spcAft>
          <a:spcPct val="0"/>
        </a:spcAft>
        <a:defRPr sz="3800">
          <a:solidFill>
            <a:schemeClr val="tx2"/>
          </a:solidFill>
          <a:latin typeface="Century Gothic"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2"/>
          </a:solidFill>
          <a:latin typeface="Century Gothic"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2"/>
          </a:solidFill>
          <a:latin typeface="Century Gothic"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2"/>
          </a:solidFill>
          <a:latin typeface="Century Gothic"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2"/>
          </a:solidFill>
          <a:latin typeface="Century Gothic"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2"/>
          </a:solidFill>
          <a:latin typeface="Century Gothic"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7.tif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8ADA4C-51F9-BD4D-9C33-AA96621B84BF}"/>
              </a:ext>
            </a:extLst>
          </p:cNvPr>
          <p:cNvSpPr txBox="1">
            <a:spLocks/>
          </p:cNvSpPr>
          <p:nvPr/>
        </p:nvSpPr>
        <p:spPr>
          <a:xfrm>
            <a:off x="903288" y="1768475"/>
            <a:ext cx="9144000" cy="2589213"/>
          </a:xfrm>
          <a:prstGeom prst="rect">
            <a:avLst/>
          </a:prstGeom>
        </p:spPr>
        <p:txBody>
          <a:bodyPr/>
          <a:lstStyle>
            <a:lvl1pPr algn="l" rtl="0" eaLnBrk="0" fontAlgn="base" hangingPunct="0">
              <a:lnSpc>
                <a:spcPct val="90000"/>
              </a:lnSpc>
              <a:spcBef>
                <a:spcPct val="0"/>
              </a:spcBef>
              <a:spcAft>
                <a:spcPct val="0"/>
              </a:spcAft>
              <a:defRPr sz="3800" kern="1200">
                <a:solidFill>
                  <a:schemeClr val="tx2"/>
                </a:solidFill>
                <a:latin typeface="Century Gothic" charset="0"/>
                <a:ea typeface="+mj-ea"/>
                <a:cs typeface="+mj-cs"/>
              </a:defRPr>
            </a:lvl1pPr>
            <a:lvl2pPr algn="l" rtl="0" eaLnBrk="0" fontAlgn="base" hangingPunct="0">
              <a:lnSpc>
                <a:spcPct val="90000"/>
              </a:lnSpc>
              <a:spcBef>
                <a:spcPct val="0"/>
              </a:spcBef>
              <a:spcAft>
                <a:spcPct val="0"/>
              </a:spcAft>
              <a:defRPr sz="3800">
                <a:solidFill>
                  <a:schemeClr val="tx2"/>
                </a:solidFill>
                <a:latin typeface="Century Gothic" charset="0"/>
              </a:defRPr>
            </a:lvl2pPr>
            <a:lvl3pPr algn="l" rtl="0" eaLnBrk="0" fontAlgn="base" hangingPunct="0">
              <a:lnSpc>
                <a:spcPct val="90000"/>
              </a:lnSpc>
              <a:spcBef>
                <a:spcPct val="0"/>
              </a:spcBef>
              <a:spcAft>
                <a:spcPct val="0"/>
              </a:spcAft>
              <a:defRPr sz="3800">
                <a:solidFill>
                  <a:schemeClr val="tx2"/>
                </a:solidFill>
                <a:latin typeface="Century Gothic" charset="0"/>
              </a:defRPr>
            </a:lvl3pPr>
            <a:lvl4pPr algn="l" rtl="0" eaLnBrk="0" fontAlgn="base" hangingPunct="0">
              <a:lnSpc>
                <a:spcPct val="90000"/>
              </a:lnSpc>
              <a:spcBef>
                <a:spcPct val="0"/>
              </a:spcBef>
              <a:spcAft>
                <a:spcPct val="0"/>
              </a:spcAft>
              <a:defRPr sz="3800">
                <a:solidFill>
                  <a:schemeClr val="tx2"/>
                </a:solidFill>
                <a:latin typeface="Century Gothic" charset="0"/>
              </a:defRPr>
            </a:lvl4pPr>
            <a:lvl5pPr algn="l" rtl="0" eaLnBrk="0" fontAlgn="base" hangingPunct="0">
              <a:lnSpc>
                <a:spcPct val="90000"/>
              </a:lnSpc>
              <a:spcBef>
                <a:spcPct val="0"/>
              </a:spcBef>
              <a:spcAft>
                <a:spcPct val="0"/>
              </a:spcAft>
              <a:defRPr sz="3800">
                <a:solidFill>
                  <a:schemeClr val="tx2"/>
                </a:solidFill>
                <a:latin typeface="Century Gothic" charset="0"/>
              </a:defRPr>
            </a:lvl5pPr>
            <a:lvl6pPr marL="457200" algn="l" rtl="0" fontAlgn="base">
              <a:lnSpc>
                <a:spcPct val="90000"/>
              </a:lnSpc>
              <a:spcBef>
                <a:spcPct val="0"/>
              </a:spcBef>
              <a:spcAft>
                <a:spcPct val="0"/>
              </a:spcAft>
              <a:defRPr sz="3800">
                <a:solidFill>
                  <a:schemeClr val="tx2"/>
                </a:solidFill>
                <a:latin typeface="Century Gothic" charset="0"/>
              </a:defRPr>
            </a:lvl6pPr>
            <a:lvl7pPr marL="914400" algn="l" rtl="0" fontAlgn="base">
              <a:lnSpc>
                <a:spcPct val="90000"/>
              </a:lnSpc>
              <a:spcBef>
                <a:spcPct val="0"/>
              </a:spcBef>
              <a:spcAft>
                <a:spcPct val="0"/>
              </a:spcAft>
              <a:defRPr sz="3800">
                <a:solidFill>
                  <a:schemeClr val="tx2"/>
                </a:solidFill>
                <a:latin typeface="Century Gothic" charset="0"/>
              </a:defRPr>
            </a:lvl7pPr>
            <a:lvl8pPr marL="1371600" algn="l" rtl="0" fontAlgn="base">
              <a:lnSpc>
                <a:spcPct val="90000"/>
              </a:lnSpc>
              <a:spcBef>
                <a:spcPct val="0"/>
              </a:spcBef>
              <a:spcAft>
                <a:spcPct val="0"/>
              </a:spcAft>
              <a:defRPr sz="3800">
                <a:solidFill>
                  <a:schemeClr val="tx2"/>
                </a:solidFill>
                <a:latin typeface="Century Gothic" charset="0"/>
              </a:defRPr>
            </a:lvl8pPr>
            <a:lvl9pPr marL="1828800" algn="l" rtl="0" fontAlgn="base">
              <a:lnSpc>
                <a:spcPct val="90000"/>
              </a:lnSpc>
              <a:spcBef>
                <a:spcPct val="0"/>
              </a:spcBef>
              <a:spcAft>
                <a:spcPct val="0"/>
              </a:spcAft>
              <a:defRPr sz="3800">
                <a:solidFill>
                  <a:schemeClr val="tx2"/>
                </a:solidFill>
                <a:latin typeface="Century Gothic" charset="0"/>
              </a:defRPr>
            </a:lvl9pPr>
          </a:lstStyle>
          <a:p>
            <a:pPr eaLnBrk="1" fontAlgn="auto" hangingPunct="1">
              <a:spcAft>
                <a:spcPts val="0"/>
              </a:spcAft>
              <a:defRPr/>
            </a:pPr>
            <a:r>
              <a:rPr lang="en-US" sz="6000" cap="all" dirty="0">
                <a:solidFill>
                  <a:schemeClr val="bg1"/>
                </a:solidFill>
                <a:effectLst>
                  <a:glow rad="355600">
                    <a:schemeClr val="accent2">
                      <a:alpha val="24000"/>
                    </a:schemeClr>
                  </a:glow>
                </a:effectLst>
                <a:ea typeface="Century Gothic" charset="0"/>
                <a:cs typeface="Century Gothic" charset="0"/>
              </a:rPr>
              <a:t>Spring 2023</a:t>
            </a:r>
            <a:r>
              <a:rPr lang="en-US" sz="6000" b="1" cap="all" dirty="0">
                <a:solidFill>
                  <a:schemeClr val="bg1"/>
                </a:solidFill>
                <a:effectLst>
                  <a:glow rad="355600">
                    <a:schemeClr val="accent2">
                      <a:alpha val="24000"/>
                    </a:schemeClr>
                  </a:glow>
                </a:effectLst>
                <a:ea typeface="Century Gothic" charset="0"/>
                <a:cs typeface="Century Gothic" charset="0"/>
              </a:rPr>
              <a:t> </a:t>
            </a:r>
          </a:p>
          <a:p>
            <a:pPr eaLnBrk="1" fontAlgn="auto" hangingPunct="1">
              <a:spcAft>
                <a:spcPts val="0"/>
              </a:spcAft>
              <a:defRPr/>
            </a:pPr>
            <a:r>
              <a:rPr lang="en-US" sz="6000" b="1" cap="all" dirty="0">
                <a:solidFill>
                  <a:schemeClr val="bg1"/>
                </a:solidFill>
                <a:effectLst>
                  <a:glow rad="355600">
                    <a:schemeClr val="accent2">
                      <a:alpha val="24000"/>
                    </a:schemeClr>
                  </a:glow>
                </a:effectLst>
                <a:ea typeface="Century Gothic" charset="0"/>
                <a:cs typeface="Century Gothic" charset="0"/>
              </a:rPr>
              <a:t>Move Out TUTORIAL</a:t>
            </a:r>
          </a:p>
        </p:txBody>
      </p:sp>
      <p:pic>
        <p:nvPicPr>
          <p:cNvPr id="38" name="Audio 37">
            <a:hlinkClick r:id="" action="ppaction://media"/>
            <a:extLst>
              <a:ext uri="{FF2B5EF4-FFF2-40B4-BE49-F238E27FC236}">
                <a16:creationId xmlns:a16="http://schemas.microsoft.com/office/drawing/2014/main" id="{984D6F41-8058-2B72-EB0E-0C867929711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475"/>
    </mc:Choice>
    <mc:Fallback>
      <p:transition spd="slow" advTm="6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390D9-6EDB-234B-B973-A50BA6CBF395}"/>
              </a:ext>
            </a:extLst>
          </p:cNvPr>
          <p:cNvSpPr>
            <a:spLocks noGrp="1"/>
          </p:cNvSpPr>
          <p:nvPr>
            <p:ph type="title"/>
          </p:nvPr>
        </p:nvSpPr>
        <p:spPr>
          <a:xfrm>
            <a:off x="838200" y="294005"/>
            <a:ext cx="10515600" cy="1325563"/>
          </a:xfrm>
        </p:spPr>
        <p:txBody>
          <a:bodyPr rtlCol="0">
            <a:normAutofit/>
          </a:bodyPr>
          <a:lstStyle/>
          <a:p>
            <a:pPr eaLnBrk="1" fontAlgn="auto" hangingPunct="1">
              <a:spcAft>
                <a:spcPts val="0"/>
              </a:spcAft>
              <a:defRPr/>
            </a:pPr>
            <a:r>
              <a:rPr lang="en-US" dirty="0"/>
              <a:t>SUMMER STORAGE</a:t>
            </a:r>
          </a:p>
        </p:txBody>
      </p:sp>
      <p:sp>
        <p:nvSpPr>
          <p:cNvPr id="12290" name="Content Placeholder 2">
            <a:extLst>
              <a:ext uri="{FF2B5EF4-FFF2-40B4-BE49-F238E27FC236}">
                <a16:creationId xmlns:a16="http://schemas.microsoft.com/office/drawing/2014/main" id="{FD8E14D4-E5AE-D443-B84E-A16536882864}"/>
              </a:ext>
            </a:extLst>
          </p:cNvPr>
          <p:cNvSpPr>
            <a:spLocks noGrp="1"/>
          </p:cNvSpPr>
          <p:nvPr>
            <p:ph idx="1"/>
          </p:nvPr>
        </p:nvSpPr>
        <p:spPr>
          <a:xfrm>
            <a:off x="838200" y="1253331"/>
            <a:ext cx="10515600" cy="4351338"/>
          </a:xfrm>
        </p:spPr>
        <p:txBody>
          <a:bodyPr/>
          <a:lstStyle/>
          <a:p>
            <a:pPr>
              <a:lnSpc>
                <a:spcPct val="100000"/>
              </a:lnSpc>
            </a:pPr>
            <a:r>
              <a:rPr lang="en-US" altLang="en-US" sz="2200" dirty="0">
                <a:latin typeface="Century Gothic"/>
              </a:rPr>
              <a:t>USS is the only Tulane approved vendor to provide summer storage to on-campus students. USS is selected to provide a variety of service options, and are required to adhere to University standards.</a:t>
            </a:r>
            <a:endParaRPr lang="en-US" altLang="en-US" sz="2200" dirty="0">
              <a:latin typeface="Century Gothic" panose="020B0502020202020204" pitchFamily="34" charset="0"/>
            </a:endParaRPr>
          </a:p>
          <a:p>
            <a:pPr>
              <a:lnSpc>
                <a:spcPct val="100000"/>
              </a:lnSpc>
            </a:pPr>
            <a:r>
              <a:rPr lang="en-US" altLang="en-US" sz="2200" dirty="0">
                <a:latin typeface="Century Gothic"/>
              </a:rPr>
              <a:t>USS is provided space on campus to distribute box kits and sell other materials.</a:t>
            </a:r>
            <a:endParaRPr lang="en-US" altLang="en-US" sz="1400" dirty="0">
              <a:latin typeface="Century Gothic"/>
            </a:endParaRPr>
          </a:p>
          <a:p>
            <a:pPr>
              <a:lnSpc>
                <a:spcPct val="100000"/>
              </a:lnSpc>
            </a:pPr>
            <a:r>
              <a:rPr lang="en-US" altLang="en-US" sz="2200" dirty="0">
                <a:latin typeface="Century Gothic"/>
              </a:rPr>
              <a:t>USS works with Housing &amp; Residence Life to access spaces to pick up items from the student’s room, then deliver stored items directly to the student’s Fall room assignment for their approved check-in date.</a:t>
            </a:r>
            <a:endParaRPr lang="en-US" altLang="en-US" sz="1400" dirty="0">
              <a:latin typeface="Century Gothic"/>
            </a:endParaRPr>
          </a:p>
        </p:txBody>
      </p:sp>
      <p:pic>
        <p:nvPicPr>
          <p:cNvPr id="7" name="Audio 6">
            <a:hlinkClick r:id="" action="ppaction://media"/>
            <a:extLst>
              <a:ext uri="{FF2B5EF4-FFF2-40B4-BE49-F238E27FC236}">
                <a16:creationId xmlns:a16="http://schemas.microsoft.com/office/drawing/2014/main" id="{66F39ECE-6EFB-98CF-5DF6-1BA9E73F05F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09737534"/>
      </p:ext>
    </p:extLst>
  </p:cSld>
  <p:clrMapOvr>
    <a:masterClrMapping/>
  </p:clrMapOvr>
  <mc:AlternateContent xmlns:mc="http://schemas.openxmlformats.org/markup-compatibility/2006">
    <mc:Choice xmlns:p14="http://schemas.microsoft.com/office/powerpoint/2010/main" Requires="p14">
      <p:transition spd="slow" p14:dur="2000" advTm="36538"/>
    </mc:Choice>
    <mc:Fallback>
      <p:transition spd="slow" advTm="36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390D9-6EDB-234B-B973-A50BA6CBF395}"/>
              </a:ext>
            </a:extLst>
          </p:cNvPr>
          <p:cNvSpPr>
            <a:spLocks noGrp="1"/>
          </p:cNvSpPr>
          <p:nvPr>
            <p:ph type="title"/>
          </p:nvPr>
        </p:nvSpPr>
        <p:spPr>
          <a:xfrm>
            <a:off x="838200" y="60325"/>
            <a:ext cx="10515600" cy="1325563"/>
          </a:xfrm>
        </p:spPr>
        <p:txBody>
          <a:bodyPr rtlCol="0">
            <a:normAutofit/>
          </a:bodyPr>
          <a:lstStyle/>
          <a:p>
            <a:pPr eaLnBrk="1" fontAlgn="auto" hangingPunct="1">
              <a:spcAft>
                <a:spcPts val="0"/>
              </a:spcAft>
              <a:defRPr/>
            </a:pPr>
            <a:r>
              <a:rPr lang="en-US" dirty="0"/>
              <a:t>SUMMER STORAGE NEXT STEPS</a:t>
            </a:r>
          </a:p>
        </p:txBody>
      </p:sp>
      <p:sp>
        <p:nvSpPr>
          <p:cNvPr id="12290" name="Content Placeholder 2">
            <a:extLst>
              <a:ext uri="{FF2B5EF4-FFF2-40B4-BE49-F238E27FC236}">
                <a16:creationId xmlns:a16="http://schemas.microsoft.com/office/drawing/2014/main" id="{FD8E14D4-E5AE-D443-B84E-A16536882864}"/>
              </a:ext>
            </a:extLst>
          </p:cNvPr>
          <p:cNvSpPr>
            <a:spLocks noGrp="1"/>
          </p:cNvSpPr>
          <p:nvPr>
            <p:ph idx="1"/>
          </p:nvPr>
        </p:nvSpPr>
        <p:spPr>
          <a:xfrm>
            <a:off x="274319" y="1185545"/>
            <a:ext cx="11734801" cy="4351338"/>
          </a:xfrm>
        </p:spPr>
        <p:txBody>
          <a:bodyPr/>
          <a:lstStyle/>
          <a:p>
            <a:pPr marL="457200" indent="-457200">
              <a:buFont typeface="+mj-lt"/>
              <a:buAutoNum type="arabicPeriod"/>
            </a:pPr>
            <a:r>
              <a:rPr lang="en-US" altLang="en-US" sz="2200" dirty="0">
                <a:latin typeface="Century Gothic"/>
              </a:rPr>
              <a:t>Register on the USS website.  Students can pick up boxes and kits from the USS tent setup on McAlister (outside the LBC) from April 24</a:t>
            </a:r>
            <a:r>
              <a:rPr lang="en-US" altLang="en-US" sz="2200" baseline="30000" dirty="0">
                <a:latin typeface="Century Gothic"/>
              </a:rPr>
              <a:t>th</a:t>
            </a:r>
            <a:r>
              <a:rPr lang="en-US" altLang="en-US" sz="2200" dirty="0">
                <a:latin typeface="Century Gothic"/>
              </a:rPr>
              <a:t> through May 12</a:t>
            </a:r>
            <a:r>
              <a:rPr lang="en-US" altLang="en-US" sz="2200" baseline="30000" dirty="0">
                <a:latin typeface="Century Gothic"/>
              </a:rPr>
              <a:t>th</a:t>
            </a:r>
            <a:r>
              <a:rPr lang="en-US" altLang="en-US" sz="2200" dirty="0">
                <a:latin typeface="Century Gothic"/>
              </a:rPr>
              <a:t>.  Additional boxes will also be available for purchase.</a:t>
            </a:r>
          </a:p>
          <a:p>
            <a:pPr marL="457200" indent="-457200">
              <a:buFont typeface="+mj-lt"/>
              <a:buAutoNum type="arabicPeriod"/>
            </a:pPr>
            <a:r>
              <a:rPr lang="en-US" altLang="en-US" sz="2200" dirty="0">
                <a:latin typeface="Century Gothic"/>
              </a:rPr>
              <a:t>Your student should pack up all belongings per instructions on the USS website, then leave the items in their room upon checking out.  </a:t>
            </a:r>
            <a:endParaRPr lang="en-US" altLang="en-US" sz="2200" dirty="0">
              <a:latin typeface="Century Gothic" panose="020B0502020202020204" pitchFamily="34" charset="0"/>
            </a:endParaRPr>
          </a:p>
          <a:p>
            <a:pPr marL="457200" indent="-457200">
              <a:buFont typeface="+mj-lt"/>
              <a:buAutoNum type="arabicPeriod"/>
            </a:pPr>
            <a:r>
              <a:rPr lang="en-US" altLang="en-US" sz="2200" dirty="0">
                <a:latin typeface="Century Gothic" panose="020B0502020202020204" pitchFamily="34" charset="0"/>
              </a:rPr>
              <a:t>USS will be escorted by Housing and Residence Life staff to pick up the belongings after move-out.  Items will be stored in a climate-controlled facility for the summer.</a:t>
            </a:r>
          </a:p>
          <a:p>
            <a:pPr marL="457200" indent="-457200">
              <a:buFont typeface="+mj-lt"/>
              <a:buAutoNum type="arabicPeriod"/>
            </a:pPr>
            <a:r>
              <a:rPr lang="en-US" altLang="en-US" sz="2200" dirty="0">
                <a:latin typeface="Century Gothic" panose="020B0502020202020204" pitchFamily="34" charset="0"/>
              </a:rPr>
              <a:t>Before your student returns to campus, USS will work with Housing and Residence Life staff to deliver stored items to student rooms by their approved check-in date.</a:t>
            </a:r>
          </a:p>
          <a:p>
            <a:pPr marL="457200" indent="-457200">
              <a:buFont typeface="+mj-lt"/>
              <a:buAutoNum type="arabicPeriod"/>
            </a:pPr>
            <a:r>
              <a:rPr lang="en-US" altLang="en-US" sz="2200" dirty="0">
                <a:latin typeface="Century Gothic" panose="020B0502020202020204" pitchFamily="34" charset="0"/>
              </a:rPr>
              <a:t>Students who are moving off-campus for the next semester should contact USS to update their fall delivery address.</a:t>
            </a:r>
            <a:endParaRPr lang="en-US" altLang="en-US" sz="1400" dirty="0">
              <a:latin typeface="Century Gothic" panose="020B0502020202020204" pitchFamily="34" charset="0"/>
            </a:endParaRPr>
          </a:p>
        </p:txBody>
      </p:sp>
      <p:pic>
        <p:nvPicPr>
          <p:cNvPr id="7" name="Audio 6">
            <a:hlinkClick r:id="" action="ppaction://media"/>
            <a:extLst>
              <a:ext uri="{FF2B5EF4-FFF2-40B4-BE49-F238E27FC236}">
                <a16:creationId xmlns:a16="http://schemas.microsoft.com/office/drawing/2014/main" id="{9D2E56A7-4190-AB23-63D7-A2B1CF41F06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1436341"/>
      </p:ext>
    </p:extLst>
  </p:cSld>
  <p:clrMapOvr>
    <a:masterClrMapping/>
  </p:clrMapOvr>
  <mc:AlternateContent xmlns:mc="http://schemas.openxmlformats.org/markup-compatibility/2006">
    <mc:Choice xmlns:p14="http://schemas.microsoft.com/office/powerpoint/2010/main" Requires="p14">
      <p:transition spd="slow" p14:dur="2000" advTm="57452"/>
    </mc:Choice>
    <mc:Fallback>
      <p:transition spd="slow" advTm="57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390D9-6EDB-234B-B973-A50BA6CBF395}"/>
              </a:ext>
            </a:extLst>
          </p:cNvPr>
          <p:cNvSpPr>
            <a:spLocks noGrp="1"/>
          </p:cNvSpPr>
          <p:nvPr>
            <p:ph type="title"/>
          </p:nvPr>
        </p:nvSpPr>
        <p:spPr>
          <a:xfrm>
            <a:off x="838200" y="220747"/>
            <a:ext cx="10515600" cy="1325563"/>
          </a:xfrm>
        </p:spPr>
        <p:txBody>
          <a:bodyPr rtlCol="0">
            <a:normAutofit/>
          </a:bodyPr>
          <a:lstStyle/>
          <a:p>
            <a:pPr eaLnBrk="1" fontAlgn="auto" hangingPunct="1">
              <a:spcAft>
                <a:spcPts val="0"/>
              </a:spcAft>
              <a:defRPr/>
            </a:pPr>
            <a:r>
              <a:rPr lang="en-US" dirty="0"/>
              <a:t>SUMMER STORAGE FAQs</a:t>
            </a:r>
          </a:p>
        </p:txBody>
      </p:sp>
      <p:sp>
        <p:nvSpPr>
          <p:cNvPr id="12290" name="Content Placeholder 2">
            <a:extLst>
              <a:ext uri="{FF2B5EF4-FFF2-40B4-BE49-F238E27FC236}">
                <a16:creationId xmlns:a16="http://schemas.microsoft.com/office/drawing/2014/main" id="{FD8E14D4-E5AE-D443-B84E-A16536882864}"/>
              </a:ext>
            </a:extLst>
          </p:cNvPr>
          <p:cNvSpPr>
            <a:spLocks noGrp="1"/>
          </p:cNvSpPr>
          <p:nvPr>
            <p:ph idx="1"/>
          </p:nvPr>
        </p:nvSpPr>
        <p:spPr>
          <a:xfrm>
            <a:off x="294468" y="1373773"/>
            <a:ext cx="11422251" cy="4351338"/>
          </a:xfrm>
        </p:spPr>
        <p:txBody>
          <a:bodyPr/>
          <a:lstStyle/>
          <a:p>
            <a:pPr marL="0" indent="0">
              <a:lnSpc>
                <a:spcPct val="100000"/>
              </a:lnSpc>
              <a:buNone/>
            </a:pPr>
            <a:r>
              <a:rPr lang="en-US" altLang="en-US" b="1" dirty="0">
                <a:latin typeface="Century Gothic" panose="020B0502020202020204" pitchFamily="34" charset="0"/>
              </a:rPr>
              <a:t>What’s in a box kit?</a:t>
            </a:r>
          </a:p>
          <a:p>
            <a:pPr marL="0" indent="0">
              <a:lnSpc>
                <a:spcPct val="100000"/>
              </a:lnSpc>
              <a:buNone/>
            </a:pPr>
            <a:r>
              <a:rPr lang="en-US" altLang="en-US" dirty="0">
                <a:latin typeface="Century Gothic" panose="020B0502020202020204" pitchFamily="34" charset="0"/>
              </a:rPr>
              <a:t>5 boxes (18x18x24) and packing tape. </a:t>
            </a:r>
          </a:p>
          <a:p>
            <a:pPr marL="0" indent="0">
              <a:lnSpc>
                <a:spcPct val="100000"/>
              </a:lnSpc>
              <a:buNone/>
            </a:pPr>
            <a:r>
              <a:rPr lang="en-US" altLang="en-US" b="1" dirty="0">
                <a:latin typeface="Century Gothic" panose="020B0502020202020204" pitchFamily="34" charset="0"/>
              </a:rPr>
              <a:t>What does the storage and pickup / delivery cost?</a:t>
            </a:r>
          </a:p>
          <a:p>
            <a:pPr marL="0" indent="0">
              <a:lnSpc>
                <a:spcPct val="100000"/>
              </a:lnSpc>
              <a:buNone/>
            </a:pPr>
            <a:r>
              <a:rPr lang="en-US" altLang="en-US" dirty="0">
                <a:latin typeface="Century Gothic" panose="020B0502020202020204" pitchFamily="34" charset="0"/>
              </a:rPr>
              <a:t>All prices are on the USS website: </a:t>
            </a:r>
            <a:r>
              <a:rPr lang="en-US" altLang="en-US" dirty="0" err="1">
                <a:latin typeface="Century Gothic" panose="020B0502020202020204" pitchFamily="34" charset="0"/>
              </a:rPr>
              <a:t>uandss.com</a:t>
            </a:r>
            <a:r>
              <a:rPr lang="en-US" altLang="en-US" dirty="0">
                <a:latin typeface="Century Gothic" panose="020B0502020202020204" pitchFamily="34" charset="0"/>
              </a:rPr>
              <a:t>/</a:t>
            </a:r>
            <a:r>
              <a:rPr lang="en-US" altLang="en-US" dirty="0" err="1">
                <a:latin typeface="Century Gothic" panose="020B0502020202020204" pitchFamily="34" charset="0"/>
              </a:rPr>
              <a:t>tulane</a:t>
            </a:r>
            <a:endParaRPr lang="en-US" altLang="en-US" dirty="0">
              <a:latin typeface="Century Gothic" panose="020B0502020202020204" pitchFamily="34" charset="0"/>
            </a:endParaRPr>
          </a:p>
          <a:p>
            <a:pPr marL="0" indent="0">
              <a:lnSpc>
                <a:spcPct val="100000"/>
              </a:lnSpc>
              <a:buNone/>
            </a:pPr>
            <a:r>
              <a:rPr lang="en-US" altLang="en-US" b="1" dirty="0">
                <a:latin typeface="Century Gothic" panose="020B0502020202020204" pitchFamily="34" charset="0"/>
              </a:rPr>
              <a:t>What about storage of larger items?</a:t>
            </a:r>
          </a:p>
          <a:p>
            <a:pPr marL="0" indent="0">
              <a:lnSpc>
                <a:spcPct val="100000"/>
              </a:lnSpc>
              <a:buNone/>
            </a:pPr>
            <a:r>
              <a:rPr lang="en-US" altLang="en-US" dirty="0">
                <a:latin typeface="Century Gothic" panose="020B0502020202020204" pitchFamily="34" charset="0"/>
              </a:rPr>
              <a:t>Large items – like furniture, suitcases, and plastic drawers – can also be stored by USS.  Price per item may vary, depending on size.  </a:t>
            </a:r>
          </a:p>
          <a:p>
            <a:pPr marL="0" indent="0">
              <a:lnSpc>
                <a:spcPct val="100000"/>
              </a:lnSpc>
              <a:buNone/>
            </a:pPr>
            <a:r>
              <a:rPr lang="en-US" altLang="en-US" b="1" dirty="0">
                <a:latin typeface="Century Gothic" panose="020B0502020202020204" pitchFamily="34" charset="0"/>
              </a:rPr>
              <a:t>More FAQs are available on the USS website</a:t>
            </a:r>
          </a:p>
          <a:p>
            <a:pPr marL="0" indent="0">
              <a:lnSpc>
                <a:spcPct val="100000"/>
              </a:lnSpc>
              <a:buNone/>
            </a:pPr>
            <a:r>
              <a:rPr lang="en-US" altLang="en-US" dirty="0">
                <a:latin typeface="Century Gothic" panose="020B0502020202020204" pitchFamily="34" charset="0"/>
              </a:rPr>
              <a:t>Visit uandss.com/Tulane for registration, pricing, and storage guidelines.</a:t>
            </a:r>
          </a:p>
          <a:p>
            <a:pPr marL="0" indent="0">
              <a:lnSpc>
                <a:spcPct val="100000"/>
              </a:lnSpc>
              <a:buNone/>
            </a:pPr>
            <a:endParaRPr lang="en-US" altLang="en-US" sz="2000" dirty="0">
              <a:latin typeface="Century Gothic" panose="020B0502020202020204" pitchFamily="34" charset="0"/>
            </a:endParaRPr>
          </a:p>
          <a:p>
            <a:pPr marL="0" indent="0">
              <a:lnSpc>
                <a:spcPct val="100000"/>
              </a:lnSpc>
              <a:buNone/>
            </a:pPr>
            <a:endParaRPr lang="en-US" altLang="en-US" sz="2000" dirty="0">
              <a:latin typeface="Century Gothic" panose="020B0502020202020204" pitchFamily="34" charset="0"/>
            </a:endParaRPr>
          </a:p>
        </p:txBody>
      </p:sp>
      <p:pic>
        <p:nvPicPr>
          <p:cNvPr id="16" name="Audio 15">
            <a:hlinkClick r:id="" action="ppaction://media"/>
            <a:extLst>
              <a:ext uri="{FF2B5EF4-FFF2-40B4-BE49-F238E27FC236}">
                <a16:creationId xmlns:a16="http://schemas.microsoft.com/office/drawing/2014/main" id="{CC5035E6-B8BD-BBE9-2BC6-D79743A2577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3912661"/>
      </p:ext>
    </p:extLst>
  </p:cSld>
  <p:clrMapOvr>
    <a:masterClrMapping/>
  </p:clrMapOvr>
  <mc:AlternateContent xmlns:mc="http://schemas.openxmlformats.org/markup-compatibility/2006">
    <mc:Choice xmlns:p14="http://schemas.microsoft.com/office/powerpoint/2010/main" Requires="p14">
      <p:transition spd="slow" p14:dur="2000" advTm="43551"/>
    </mc:Choice>
    <mc:Fallback>
      <p:transition spd="slow" advTm="43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438944-D7F8-E64B-A577-D28B51D7BD84}"/>
              </a:ext>
            </a:extLst>
          </p:cNvPr>
          <p:cNvSpPr/>
          <p:nvPr/>
        </p:nvSpPr>
        <p:spPr>
          <a:xfrm>
            <a:off x="3175" y="419100"/>
            <a:ext cx="12192000" cy="1287463"/>
          </a:xfrm>
          <a:prstGeom prst="rect">
            <a:avLst/>
          </a:prstGeom>
          <a:solidFill>
            <a:srgbClr val="6FC5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87" name="Title 1">
            <a:extLst>
              <a:ext uri="{FF2B5EF4-FFF2-40B4-BE49-F238E27FC236}">
                <a16:creationId xmlns:a16="http://schemas.microsoft.com/office/drawing/2014/main" id="{639C8B6C-6F20-5641-AF52-D65D2D874740}"/>
              </a:ext>
            </a:extLst>
          </p:cNvPr>
          <p:cNvSpPr txBox="1">
            <a:spLocks/>
          </p:cNvSpPr>
          <p:nvPr/>
        </p:nvSpPr>
        <p:spPr bwMode="auto">
          <a:xfrm>
            <a:off x="689576" y="719932"/>
            <a:ext cx="10451389" cy="80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2"/>
                </a:solidFill>
                <a:latin typeface="Century Gothic" panose="020B0502020202020204" pitchFamily="34" charset="0"/>
              </a:defRPr>
            </a:lvl1pPr>
            <a:lvl2pPr marL="685800" indent="-228600">
              <a:lnSpc>
                <a:spcPct val="90000"/>
              </a:lnSpc>
              <a:spcBef>
                <a:spcPts val="500"/>
              </a:spcBef>
              <a:buFont typeface="Arial" panose="020B0604020202020204" pitchFamily="34" charset="0"/>
              <a:buChar char="•"/>
              <a:defRPr sz="2400">
                <a:solidFill>
                  <a:schemeClr val="tx2"/>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2"/>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2"/>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2"/>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9pPr>
          </a:lstStyle>
          <a:p>
            <a:pPr eaLnBrk="1" hangingPunct="1">
              <a:spcBef>
                <a:spcPct val="0"/>
              </a:spcBef>
              <a:buFontTx/>
              <a:buNone/>
            </a:pPr>
            <a:r>
              <a:rPr lang="en-US" altLang="en-US" sz="4000" dirty="0">
                <a:solidFill>
                  <a:schemeClr val="bg1"/>
                </a:solidFill>
              </a:rPr>
              <a:t>UNAPPROVED STORAGE VENDORS</a:t>
            </a:r>
          </a:p>
        </p:txBody>
      </p:sp>
      <p:sp>
        <p:nvSpPr>
          <p:cNvPr id="3" name="TextBox 2">
            <a:extLst>
              <a:ext uri="{FF2B5EF4-FFF2-40B4-BE49-F238E27FC236}">
                <a16:creationId xmlns:a16="http://schemas.microsoft.com/office/drawing/2014/main" id="{F28DF838-9423-B14A-92C9-734481510B54}"/>
              </a:ext>
            </a:extLst>
          </p:cNvPr>
          <p:cNvSpPr txBox="1"/>
          <p:nvPr/>
        </p:nvSpPr>
        <p:spPr>
          <a:xfrm>
            <a:off x="830317" y="2280388"/>
            <a:ext cx="10531365" cy="298543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latin typeface="Century Gothic" panose="020B0502020202020204" pitchFamily="34" charset="0"/>
              </a:rPr>
              <a:t>If a student uses a company that is not the University approved vendor, the student assumes full responsibility for the actions of the vendor and their staff while they are on campus.</a:t>
            </a:r>
          </a:p>
          <a:p>
            <a:pPr marL="285750" indent="-285750">
              <a:spcAft>
                <a:spcPts val="1200"/>
              </a:spcAft>
              <a:buFont typeface="Arial" panose="020B0604020202020204" pitchFamily="34" charset="0"/>
              <a:buChar char="•"/>
            </a:pPr>
            <a:r>
              <a:rPr lang="en-US" sz="2400" dirty="0">
                <a:latin typeface="Century Gothic" panose="020B0502020202020204" pitchFamily="34" charset="0"/>
              </a:rPr>
              <a:t>These unapproved vendors are treated as guests of the student and will not be permitted inside the residence halls unescorted. </a:t>
            </a:r>
          </a:p>
          <a:p>
            <a:pPr marL="285750" indent="-285750">
              <a:spcAft>
                <a:spcPts val="1200"/>
              </a:spcAft>
              <a:buFont typeface="Arial" panose="020B0604020202020204" pitchFamily="34" charset="0"/>
              <a:buChar char="•"/>
            </a:pPr>
            <a:r>
              <a:rPr lang="en-US" sz="2400" dirty="0">
                <a:latin typeface="Century Gothic" panose="020B0502020202020204" pitchFamily="34" charset="0"/>
              </a:rPr>
              <a:t>It is highly encouraged that students and their families thoroughly research any company they choose to use.</a:t>
            </a:r>
          </a:p>
        </p:txBody>
      </p:sp>
      <p:pic>
        <p:nvPicPr>
          <p:cNvPr id="12" name="Audio 11">
            <a:hlinkClick r:id="" action="ppaction://media"/>
            <a:extLst>
              <a:ext uri="{FF2B5EF4-FFF2-40B4-BE49-F238E27FC236}">
                <a16:creationId xmlns:a16="http://schemas.microsoft.com/office/drawing/2014/main" id="{3637AA65-F120-802C-A55F-A01B2FE9F62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95027902"/>
      </p:ext>
    </p:extLst>
  </p:cSld>
  <p:clrMapOvr>
    <a:masterClrMapping/>
  </p:clrMapOvr>
  <mc:AlternateContent xmlns:mc="http://schemas.openxmlformats.org/markup-compatibility/2006">
    <mc:Choice xmlns:p14="http://schemas.microsoft.com/office/powerpoint/2010/main" Requires="p14">
      <p:transition spd="slow" p14:dur="2000" advTm="30104"/>
    </mc:Choice>
    <mc:Fallback>
      <p:transition spd="slow" advTm="30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438944-D7F8-E64B-A577-D28B51D7BD84}"/>
              </a:ext>
            </a:extLst>
          </p:cNvPr>
          <p:cNvSpPr/>
          <p:nvPr/>
        </p:nvSpPr>
        <p:spPr>
          <a:xfrm>
            <a:off x="3175" y="419100"/>
            <a:ext cx="12192000" cy="1287463"/>
          </a:xfrm>
          <a:prstGeom prst="rect">
            <a:avLst/>
          </a:prstGeom>
          <a:solidFill>
            <a:srgbClr val="6FC5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87" name="Title 1">
            <a:extLst>
              <a:ext uri="{FF2B5EF4-FFF2-40B4-BE49-F238E27FC236}">
                <a16:creationId xmlns:a16="http://schemas.microsoft.com/office/drawing/2014/main" id="{639C8B6C-6F20-5641-AF52-D65D2D874740}"/>
              </a:ext>
            </a:extLst>
          </p:cNvPr>
          <p:cNvSpPr txBox="1">
            <a:spLocks/>
          </p:cNvSpPr>
          <p:nvPr/>
        </p:nvSpPr>
        <p:spPr bwMode="auto">
          <a:xfrm>
            <a:off x="689576" y="719932"/>
            <a:ext cx="10451389" cy="80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2"/>
                </a:solidFill>
                <a:latin typeface="Century Gothic" panose="020B0502020202020204" pitchFamily="34" charset="0"/>
              </a:defRPr>
            </a:lvl1pPr>
            <a:lvl2pPr marL="685800" indent="-228600">
              <a:lnSpc>
                <a:spcPct val="90000"/>
              </a:lnSpc>
              <a:spcBef>
                <a:spcPts val="500"/>
              </a:spcBef>
              <a:buFont typeface="Arial" panose="020B0604020202020204" pitchFamily="34" charset="0"/>
              <a:buChar char="•"/>
              <a:defRPr sz="2400">
                <a:solidFill>
                  <a:schemeClr val="tx2"/>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2"/>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2"/>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2"/>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9pPr>
          </a:lstStyle>
          <a:p>
            <a:pPr eaLnBrk="1" hangingPunct="1">
              <a:spcBef>
                <a:spcPct val="0"/>
              </a:spcBef>
              <a:buFontTx/>
              <a:buNone/>
            </a:pPr>
            <a:r>
              <a:rPr lang="en-US" altLang="en-US" sz="4000" dirty="0">
                <a:solidFill>
                  <a:schemeClr val="bg1"/>
                </a:solidFill>
              </a:rPr>
              <a:t>NEED TO SHIP SOMETHING?</a:t>
            </a:r>
          </a:p>
        </p:txBody>
      </p:sp>
      <p:sp>
        <p:nvSpPr>
          <p:cNvPr id="3" name="TextBox 2">
            <a:extLst>
              <a:ext uri="{FF2B5EF4-FFF2-40B4-BE49-F238E27FC236}">
                <a16:creationId xmlns:a16="http://schemas.microsoft.com/office/drawing/2014/main" id="{F28DF838-9423-B14A-92C9-734481510B54}"/>
              </a:ext>
            </a:extLst>
          </p:cNvPr>
          <p:cNvSpPr txBox="1"/>
          <p:nvPr/>
        </p:nvSpPr>
        <p:spPr>
          <a:xfrm>
            <a:off x="830317" y="2280388"/>
            <a:ext cx="10619596" cy="3508653"/>
          </a:xfrm>
          <a:prstGeom prst="rect">
            <a:avLst/>
          </a:prstGeom>
          <a:noFill/>
        </p:spPr>
        <p:txBody>
          <a:bodyPr wrap="square" lIns="91440" tIns="45720" rIns="91440" bIns="45720" rtlCol="0" anchor="t">
            <a:spAutoFit/>
          </a:bodyPr>
          <a:lstStyle/>
          <a:p>
            <a:pPr marL="285750" indent="-285750">
              <a:spcAft>
                <a:spcPts val="1200"/>
              </a:spcAft>
              <a:buFont typeface="Arial" panose="020B0604020202020204" pitchFamily="34" charset="0"/>
              <a:buChar char="•"/>
            </a:pPr>
            <a:r>
              <a:rPr lang="en-US" sz="2400" dirty="0">
                <a:latin typeface="Century Gothic"/>
              </a:rPr>
              <a:t>The FedEx office opens a second location in the Pederson Lobby of the LBC, offering shipping for students.  They also sell special boxes for items like flat screen TVs, bikes, and musical instruments.</a:t>
            </a:r>
          </a:p>
          <a:p>
            <a:pPr marL="285750" indent="-285750">
              <a:spcAft>
                <a:spcPts val="1200"/>
              </a:spcAft>
              <a:buFont typeface="Arial" panose="020B0604020202020204" pitchFamily="34" charset="0"/>
              <a:buChar char="•"/>
            </a:pPr>
            <a:r>
              <a:rPr lang="en-US" sz="2400" dirty="0">
                <a:latin typeface="Century Gothic"/>
              </a:rPr>
              <a:t>Avoid the rush and ensure your student gets what they need! Order or pick up shipping supplies early!</a:t>
            </a:r>
          </a:p>
          <a:p>
            <a:pPr marL="285750" indent="-285750">
              <a:spcAft>
                <a:spcPts val="1200"/>
              </a:spcAft>
              <a:buFont typeface="Arial" panose="020B0604020202020204" pitchFamily="34" charset="0"/>
              <a:buChar char="•"/>
            </a:pPr>
            <a:r>
              <a:rPr lang="en-US" sz="2400" dirty="0">
                <a:latin typeface="Century Gothic"/>
              </a:rPr>
              <a:t>Specific dates, hours of operations, and more information about their services and supplies can be found at mailservices.Tulane.edu. </a:t>
            </a:r>
            <a:endParaRPr lang="en-US" sz="2400" dirty="0">
              <a:latin typeface="Century Gothic" panose="020B0502020202020204" pitchFamily="34" charset="0"/>
            </a:endParaRPr>
          </a:p>
          <a:p>
            <a:pPr marL="285750" indent="-285750">
              <a:spcAft>
                <a:spcPts val="1200"/>
              </a:spcAft>
              <a:buFont typeface="Arial" panose="020B0604020202020204" pitchFamily="34" charset="0"/>
              <a:buChar char="•"/>
            </a:pPr>
            <a:endParaRPr lang="en-US" sz="2400" dirty="0">
              <a:latin typeface="Century Gothic" panose="020B0502020202020204" pitchFamily="34" charset="0"/>
            </a:endParaRPr>
          </a:p>
        </p:txBody>
      </p:sp>
      <p:pic>
        <p:nvPicPr>
          <p:cNvPr id="12" name="Audio 11">
            <a:hlinkClick r:id="" action="ppaction://media"/>
            <a:extLst>
              <a:ext uri="{FF2B5EF4-FFF2-40B4-BE49-F238E27FC236}">
                <a16:creationId xmlns:a16="http://schemas.microsoft.com/office/drawing/2014/main" id="{56E43D59-6D9D-4AFF-499A-EC5B9725F60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26107279"/>
      </p:ext>
    </p:extLst>
  </p:cSld>
  <p:clrMapOvr>
    <a:masterClrMapping/>
  </p:clrMapOvr>
  <mc:AlternateContent xmlns:mc="http://schemas.openxmlformats.org/markup-compatibility/2006">
    <mc:Choice xmlns:p14="http://schemas.microsoft.com/office/powerpoint/2010/main" Requires="p14">
      <p:transition spd="slow" p14:dur="2000" advTm="36391"/>
    </mc:Choice>
    <mc:Fallback>
      <p:transition spd="slow" advTm="36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70FB45-602F-2C4A-89F8-AEEB1259993D}"/>
              </a:ext>
            </a:extLst>
          </p:cNvPr>
          <p:cNvSpPr/>
          <p:nvPr/>
        </p:nvSpPr>
        <p:spPr>
          <a:xfrm>
            <a:off x="-1" y="0"/>
            <a:ext cx="12192000" cy="59203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D806F9E-F680-8147-B72D-711D3F875E18}"/>
              </a:ext>
            </a:extLst>
          </p:cNvPr>
          <p:cNvSpPr txBox="1"/>
          <p:nvPr/>
        </p:nvSpPr>
        <p:spPr>
          <a:xfrm>
            <a:off x="339753" y="1806014"/>
            <a:ext cx="11512492" cy="2308324"/>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Visit </a:t>
            </a:r>
            <a:r>
              <a:rPr lang="en-US" sz="7200" b="1" dirty="0" err="1">
                <a:solidFill>
                  <a:schemeClr val="accent2"/>
                </a:solidFill>
                <a:latin typeface="Century Gothic" panose="020B0502020202020204" pitchFamily="34" charset="0"/>
              </a:rPr>
              <a:t>housing.tulane.edu</a:t>
            </a:r>
            <a:r>
              <a:rPr lang="en-US" sz="7200" b="1" dirty="0">
                <a:solidFill>
                  <a:schemeClr val="accent2"/>
                </a:solidFill>
                <a:latin typeface="Century Gothic" panose="020B0502020202020204" pitchFamily="34" charset="0"/>
              </a:rPr>
              <a:t> </a:t>
            </a:r>
            <a:r>
              <a:rPr lang="en-US" sz="7200" b="1" dirty="0">
                <a:solidFill>
                  <a:schemeClr val="bg1"/>
                </a:solidFill>
                <a:latin typeface="Century Gothic" panose="020B0502020202020204" pitchFamily="34" charset="0"/>
              </a:rPr>
              <a:t>for more information</a:t>
            </a:r>
          </a:p>
        </p:txBody>
      </p:sp>
      <p:pic>
        <p:nvPicPr>
          <p:cNvPr id="16" name="Audio 15">
            <a:hlinkClick r:id="" action="ppaction://media"/>
            <a:extLst>
              <a:ext uri="{FF2B5EF4-FFF2-40B4-BE49-F238E27FC236}">
                <a16:creationId xmlns:a16="http://schemas.microsoft.com/office/drawing/2014/main" id="{A902289F-D566-CB6C-A4E9-C09C459A69F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3022"/>
    </mc:Choice>
    <mc:Fallback>
      <p:transition spd="slow" advTm="13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5537C-E4C7-0A42-B533-45185799E36B}"/>
              </a:ext>
            </a:extLst>
          </p:cNvPr>
          <p:cNvSpPr>
            <a:spLocks noGrp="1"/>
          </p:cNvSpPr>
          <p:nvPr>
            <p:ph type="ctrTitle"/>
          </p:nvPr>
        </p:nvSpPr>
        <p:spPr/>
        <p:txBody>
          <a:bodyPr/>
          <a:lstStyle/>
          <a:p>
            <a:pPr>
              <a:defRPr/>
            </a:pPr>
            <a:r>
              <a:rPr lang="en-US" b="1" dirty="0"/>
              <a:t>HOUSING &amp; RESIDENCE LIFE</a:t>
            </a:r>
          </a:p>
        </p:txBody>
      </p:sp>
      <p:sp>
        <p:nvSpPr>
          <p:cNvPr id="3" name="Subtitle 2">
            <a:extLst>
              <a:ext uri="{FF2B5EF4-FFF2-40B4-BE49-F238E27FC236}">
                <a16:creationId xmlns:a16="http://schemas.microsoft.com/office/drawing/2014/main" id="{E4E18AD3-CE90-CB4E-BB2A-D1607805CDBA}"/>
              </a:ext>
            </a:extLst>
          </p:cNvPr>
          <p:cNvSpPr>
            <a:spLocks noGrp="1"/>
          </p:cNvSpPr>
          <p:nvPr>
            <p:ph type="subTitle" idx="1"/>
          </p:nvPr>
        </p:nvSpPr>
        <p:spPr>
          <a:xfrm>
            <a:off x="1524000" y="3602038"/>
            <a:ext cx="9144000" cy="1655762"/>
          </a:xfrm>
        </p:spPr>
        <p:txBody>
          <a:bodyPr/>
          <a:lstStyle/>
          <a:p>
            <a:pPr>
              <a:buFont typeface="Arial" charset="0"/>
              <a:buNone/>
              <a:defRPr/>
            </a:pPr>
            <a:r>
              <a:rPr lang="en-US" dirty="0"/>
              <a:t>MOVE-OUT INFORMATION</a:t>
            </a:r>
          </a:p>
        </p:txBody>
      </p:sp>
      <p:pic>
        <p:nvPicPr>
          <p:cNvPr id="73" name="Audio 72">
            <a:hlinkClick r:id="" action="ppaction://media"/>
            <a:extLst>
              <a:ext uri="{FF2B5EF4-FFF2-40B4-BE49-F238E27FC236}">
                <a16:creationId xmlns:a16="http://schemas.microsoft.com/office/drawing/2014/main" id="{0BCBA54A-8339-3055-6EBD-7B85632CB22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4743"/>
    </mc:Choice>
    <mc:Fallback>
      <p:transition spd="slow" advTm="14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390D9-6EDB-234B-B973-A50BA6CBF395}"/>
              </a:ext>
            </a:extLst>
          </p:cNvPr>
          <p:cNvSpPr>
            <a:spLocks noGrp="1"/>
          </p:cNvSpPr>
          <p:nvPr>
            <p:ph type="title"/>
          </p:nvPr>
        </p:nvSpPr>
        <p:spPr/>
        <p:txBody>
          <a:bodyPr rtlCol="0">
            <a:normAutofit/>
          </a:bodyPr>
          <a:lstStyle/>
          <a:p>
            <a:pPr eaLnBrk="1" fontAlgn="auto" hangingPunct="1">
              <a:spcAft>
                <a:spcPts val="0"/>
              </a:spcAft>
              <a:defRPr/>
            </a:pPr>
            <a:r>
              <a:rPr lang="en-US" dirty="0"/>
              <a:t>IMPORTANT DATES</a:t>
            </a:r>
          </a:p>
        </p:txBody>
      </p:sp>
      <p:sp>
        <p:nvSpPr>
          <p:cNvPr id="12290" name="Content Placeholder 2">
            <a:extLst>
              <a:ext uri="{FF2B5EF4-FFF2-40B4-BE49-F238E27FC236}">
                <a16:creationId xmlns:a16="http://schemas.microsoft.com/office/drawing/2014/main" id="{FD8E14D4-E5AE-D443-B84E-A16536882864}"/>
              </a:ext>
            </a:extLst>
          </p:cNvPr>
          <p:cNvSpPr>
            <a:spLocks noGrp="1"/>
          </p:cNvSpPr>
          <p:nvPr>
            <p:ph idx="1"/>
          </p:nvPr>
        </p:nvSpPr>
        <p:spPr>
          <a:xfrm>
            <a:off x="838200" y="1470025"/>
            <a:ext cx="10515600" cy="4351338"/>
          </a:xfrm>
        </p:spPr>
        <p:txBody>
          <a:bodyPr/>
          <a:lstStyle/>
          <a:p>
            <a:r>
              <a:rPr lang="en-US" altLang="en-US" sz="2800" dirty="0">
                <a:latin typeface="Century Gothic"/>
              </a:rPr>
              <a:t>Mid-April – May 5 – Students submit End of Semester Plans</a:t>
            </a:r>
          </a:p>
          <a:p>
            <a:endParaRPr lang="en-US" altLang="en-US" sz="1200" dirty="0">
              <a:latin typeface="Century Gothic" panose="020B0502020202020204" pitchFamily="34" charset="0"/>
            </a:endParaRPr>
          </a:p>
          <a:p>
            <a:r>
              <a:rPr lang="en-US" altLang="en-US" sz="2800" dirty="0">
                <a:latin typeface="Century Gothic"/>
              </a:rPr>
              <a:t>May 5 – Deadline to submit Extended Stay Request </a:t>
            </a:r>
            <a:endParaRPr lang="en-US" altLang="en-US" sz="1800" i="1" dirty="0">
              <a:latin typeface="Century Gothic" panose="020B0502020202020204" pitchFamily="34" charset="0"/>
            </a:endParaRPr>
          </a:p>
          <a:p>
            <a:pPr lvl="1"/>
            <a:r>
              <a:rPr lang="en-US" altLang="en-US" sz="1400" i="1" dirty="0">
                <a:latin typeface="Century Gothic"/>
              </a:rPr>
              <a:t>If your student needs to stay on campus after 5/12 for any reason, they must submit this form!</a:t>
            </a:r>
          </a:p>
          <a:p>
            <a:pPr marL="457200" lvl="1" indent="0">
              <a:buNone/>
            </a:pPr>
            <a:endParaRPr lang="en-US" altLang="en-US" sz="1200" i="1" dirty="0">
              <a:latin typeface="Century Gothic" panose="020B0502020202020204" pitchFamily="34" charset="0"/>
            </a:endParaRPr>
          </a:p>
          <a:p>
            <a:r>
              <a:rPr lang="en-US" altLang="en-US" sz="2800" dirty="0">
                <a:latin typeface="Century Gothic" panose="020B0502020202020204" pitchFamily="34" charset="0"/>
              </a:rPr>
              <a:t>May 12 at noon – Residence halls close for students not graduating</a:t>
            </a:r>
          </a:p>
          <a:p>
            <a:pPr marL="0" indent="0">
              <a:buNone/>
            </a:pPr>
            <a:endParaRPr lang="en-US" altLang="en-US" sz="1100" i="1" dirty="0">
              <a:latin typeface="Century Gothic" panose="020B0502020202020204" pitchFamily="34" charset="0"/>
            </a:endParaRPr>
          </a:p>
          <a:p>
            <a:r>
              <a:rPr lang="en-US" altLang="en-US" sz="2800" dirty="0">
                <a:latin typeface="Century Gothic" panose="020B0502020202020204" pitchFamily="34" charset="0"/>
              </a:rPr>
              <a:t>May 21 at noon – Residence halls close for graduating students</a:t>
            </a:r>
            <a:endParaRPr lang="en-US" altLang="en-US" sz="2800" i="1" dirty="0">
              <a:latin typeface="Century Gothic" panose="020B0502020202020204" pitchFamily="34" charset="0"/>
            </a:endParaRPr>
          </a:p>
        </p:txBody>
      </p:sp>
      <p:pic>
        <p:nvPicPr>
          <p:cNvPr id="12311" name="Audio 12310">
            <a:hlinkClick r:id="" action="ppaction://media"/>
            <a:extLst>
              <a:ext uri="{FF2B5EF4-FFF2-40B4-BE49-F238E27FC236}">
                <a16:creationId xmlns:a16="http://schemas.microsoft.com/office/drawing/2014/main" id="{FE867FC3-82C2-0A01-232B-D53F82F6F75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22625109"/>
      </p:ext>
    </p:extLst>
  </p:cSld>
  <p:clrMapOvr>
    <a:masterClrMapping/>
  </p:clrMapOvr>
  <mc:AlternateContent xmlns:mc="http://schemas.openxmlformats.org/markup-compatibility/2006">
    <mc:Choice xmlns:p14="http://schemas.microsoft.com/office/powerpoint/2010/main" Requires="p14">
      <p:transition spd="slow" p14:dur="2000" advTm="42388"/>
    </mc:Choice>
    <mc:Fallback>
      <p:transition spd="slow" advTm="42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3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3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438944-D7F8-E64B-A577-D28B51D7BD84}"/>
              </a:ext>
            </a:extLst>
          </p:cNvPr>
          <p:cNvSpPr/>
          <p:nvPr/>
        </p:nvSpPr>
        <p:spPr>
          <a:xfrm>
            <a:off x="3175" y="419100"/>
            <a:ext cx="12192000" cy="1287463"/>
          </a:xfrm>
          <a:prstGeom prst="rect">
            <a:avLst/>
          </a:prstGeom>
          <a:solidFill>
            <a:srgbClr val="6FC5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87" name="Title 1">
            <a:extLst>
              <a:ext uri="{FF2B5EF4-FFF2-40B4-BE49-F238E27FC236}">
                <a16:creationId xmlns:a16="http://schemas.microsoft.com/office/drawing/2014/main" id="{639C8B6C-6F20-5641-AF52-D65D2D874740}"/>
              </a:ext>
            </a:extLst>
          </p:cNvPr>
          <p:cNvSpPr txBox="1">
            <a:spLocks/>
          </p:cNvSpPr>
          <p:nvPr/>
        </p:nvSpPr>
        <p:spPr bwMode="auto">
          <a:xfrm>
            <a:off x="689577" y="719932"/>
            <a:ext cx="9855200" cy="80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2"/>
                </a:solidFill>
                <a:latin typeface="Century Gothic" panose="020B0502020202020204" pitchFamily="34" charset="0"/>
              </a:defRPr>
            </a:lvl1pPr>
            <a:lvl2pPr marL="685800" indent="-228600">
              <a:lnSpc>
                <a:spcPct val="90000"/>
              </a:lnSpc>
              <a:spcBef>
                <a:spcPts val="500"/>
              </a:spcBef>
              <a:buFont typeface="Arial" panose="020B0604020202020204" pitchFamily="34" charset="0"/>
              <a:buChar char="•"/>
              <a:defRPr sz="2400">
                <a:solidFill>
                  <a:schemeClr val="tx2"/>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2"/>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2"/>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2"/>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9pPr>
          </a:lstStyle>
          <a:p>
            <a:pPr eaLnBrk="1" hangingPunct="1">
              <a:spcBef>
                <a:spcPct val="0"/>
              </a:spcBef>
              <a:buFontTx/>
              <a:buNone/>
            </a:pPr>
            <a:r>
              <a:rPr lang="en-US" altLang="en-US" sz="4400" dirty="0">
                <a:solidFill>
                  <a:schemeClr val="bg1"/>
                </a:solidFill>
              </a:rPr>
              <a:t>CAN MY STUDENT STAY LATE?</a:t>
            </a:r>
          </a:p>
        </p:txBody>
      </p:sp>
      <p:sp>
        <p:nvSpPr>
          <p:cNvPr id="3" name="TextBox 2">
            <a:extLst>
              <a:ext uri="{FF2B5EF4-FFF2-40B4-BE49-F238E27FC236}">
                <a16:creationId xmlns:a16="http://schemas.microsoft.com/office/drawing/2014/main" id="{F28DF838-9423-B14A-92C9-734481510B54}"/>
              </a:ext>
            </a:extLst>
          </p:cNvPr>
          <p:cNvSpPr txBox="1"/>
          <p:nvPr/>
        </p:nvSpPr>
        <p:spPr>
          <a:xfrm>
            <a:off x="840828" y="1954924"/>
            <a:ext cx="10531365" cy="2708434"/>
          </a:xfrm>
          <a:prstGeom prst="rect">
            <a:avLst/>
          </a:prstGeom>
          <a:noFill/>
        </p:spPr>
        <p:txBody>
          <a:bodyPr wrap="square" lIns="91440" tIns="45720" rIns="91440" bIns="45720" rtlCol="0" anchor="t">
            <a:spAutoFit/>
          </a:bodyPr>
          <a:lstStyle/>
          <a:p>
            <a:pPr marL="285750" indent="-285750">
              <a:spcAft>
                <a:spcPts val="1200"/>
              </a:spcAft>
              <a:buFont typeface="Arial" panose="020B0604020202020204" pitchFamily="34" charset="0"/>
              <a:buChar char="•"/>
            </a:pPr>
            <a:r>
              <a:rPr lang="en-US" sz="2000" dirty="0">
                <a:latin typeface="Century Gothic" panose="020B0502020202020204" pitchFamily="34" charset="0"/>
              </a:rPr>
              <a:t>Students must check out 24 hours after their last final to ensure that students still taking finals are able to focus on studying and resting.</a:t>
            </a:r>
          </a:p>
          <a:p>
            <a:pPr marL="285750" indent="-285750">
              <a:spcAft>
                <a:spcPts val="1200"/>
              </a:spcAft>
              <a:buFont typeface="Arial" panose="020B0604020202020204" pitchFamily="34" charset="0"/>
              <a:buChar char="•"/>
            </a:pPr>
            <a:r>
              <a:rPr lang="en-US" sz="2000" dirty="0">
                <a:latin typeface="Century Gothic" panose="020B0502020202020204" pitchFamily="34" charset="0"/>
              </a:rPr>
              <a:t>Most students will not be permitted to stay in the residence halls after May 12</a:t>
            </a:r>
            <a:r>
              <a:rPr lang="en-US" sz="2000" baseline="30000" dirty="0">
                <a:latin typeface="Century Gothic" panose="020B0502020202020204" pitchFamily="34" charset="0"/>
              </a:rPr>
              <a:t>th</a:t>
            </a:r>
            <a:r>
              <a:rPr lang="en-US" sz="2000" dirty="0">
                <a:latin typeface="Century Gothic" panose="020B0502020202020204" pitchFamily="34" charset="0"/>
              </a:rPr>
              <a:t>.</a:t>
            </a:r>
          </a:p>
          <a:p>
            <a:pPr marL="285750" indent="-285750">
              <a:spcAft>
                <a:spcPts val="1200"/>
              </a:spcAft>
              <a:buFont typeface="Arial" panose="020B0604020202020204" pitchFamily="34" charset="0"/>
              <a:buChar char="•"/>
            </a:pPr>
            <a:r>
              <a:rPr lang="en-US" sz="2000" dirty="0">
                <a:latin typeface="Century Gothic"/>
              </a:rPr>
              <a:t>Students who are participating in a University-sponsored activity or are facing extreme circumstances must complete the extended stay request form by May 5.</a:t>
            </a:r>
          </a:p>
          <a:p>
            <a:pPr marL="285750" indent="-285750">
              <a:spcAft>
                <a:spcPts val="1200"/>
              </a:spcAft>
              <a:buFont typeface="Arial" panose="020B0604020202020204" pitchFamily="34" charset="0"/>
              <a:buChar char="•"/>
            </a:pPr>
            <a:r>
              <a:rPr lang="en-US" sz="2000" dirty="0">
                <a:latin typeface="Century Gothic" panose="020B0502020202020204" pitchFamily="34" charset="0"/>
              </a:rPr>
              <a:t>Graduating seniors who are registered for commencement should submit an extended stay request.</a:t>
            </a:r>
          </a:p>
        </p:txBody>
      </p:sp>
      <p:pic>
        <p:nvPicPr>
          <p:cNvPr id="40" name="Audio 39">
            <a:hlinkClick r:id="" action="ppaction://media"/>
            <a:extLst>
              <a:ext uri="{FF2B5EF4-FFF2-40B4-BE49-F238E27FC236}">
                <a16:creationId xmlns:a16="http://schemas.microsoft.com/office/drawing/2014/main" id="{E1411E43-3D11-ECCE-8F0E-15CF5F9D767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08531704"/>
      </p:ext>
    </p:extLst>
  </p:cSld>
  <p:clrMapOvr>
    <a:masterClrMapping/>
  </p:clrMapOvr>
  <mc:AlternateContent xmlns:mc="http://schemas.openxmlformats.org/markup-compatibility/2006">
    <mc:Choice xmlns:p14="http://schemas.microsoft.com/office/powerpoint/2010/main" Requires="p14">
      <p:transition spd="slow" p14:dur="2000" advTm="39513"/>
    </mc:Choice>
    <mc:Fallback>
      <p:transition spd="slow" advTm="39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438944-D7F8-E64B-A577-D28B51D7BD84}"/>
              </a:ext>
            </a:extLst>
          </p:cNvPr>
          <p:cNvSpPr/>
          <p:nvPr/>
        </p:nvSpPr>
        <p:spPr>
          <a:xfrm>
            <a:off x="3175" y="419100"/>
            <a:ext cx="12192000" cy="1287463"/>
          </a:xfrm>
          <a:prstGeom prst="rect">
            <a:avLst/>
          </a:prstGeom>
          <a:solidFill>
            <a:srgbClr val="6FC5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87" name="Title 1">
            <a:extLst>
              <a:ext uri="{FF2B5EF4-FFF2-40B4-BE49-F238E27FC236}">
                <a16:creationId xmlns:a16="http://schemas.microsoft.com/office/drawing/2014/main" id="{639C8B6C-6F20-5641-AF52-D65D2D874740}"/>
              </a:ext>
            </a:extLst>
          </p:cNvPr>
          <p:cNvSpPr txBox="1">
            <a:spLocks/>
          </p:cNvSpPr>
          <p:nvPr/>
        </p:nvSpPr>
        <p:spPr bwMode="auto">
          <a:xfrm>
            <a:off x="689576" y="719932"/>
            <a:ext cx="10451389" cy="80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2"/>
                </a:solidFill>
                <a:latin typeface="Century Gothic" panose="020B0502020202020204" pitchFamily="34" charset="0"/>
              </a:defRPr>
            </a:lvl1pPr>
            <a:lvl2pPr marL="685800" indent="-228600">
              <a:lnSpc>
                <a:spcPct val="90000"/>
              </a:lnSpc>
              <a:spcBef>
                <a:spcPts val="500"/>
              </a:spcBef>
              <a:buFont typeface="Arial" panose="020B0604020202020204" pitchFamily="34" charset="0"/>
              <a:buChar char="•"/>
              <a:defRPr sz="2400">
                <a:solidFill>
                  <a:schemeClr val="tx2"/>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2"/>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2"/>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2"/>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9pPr>
          </a:lstStyle>
          <a:p>
            <a:pPr eaLnBrk="1" hangingPunct="1">
              <a:spcBef>
                <a:spcPct val="0"/>
              </a:spcBef>
              <a:buFontTx/>
              <a:buNone/>
            </a:pPr>
            <a:r>
              <a:rPr lang="en-US" altLang="en-US" sz="4400" dirty="0">
                <a:solidFill>
                  <a:schemeClr val="bg1"/>
                </a:solidFill>
              </a:rPr>
              <a:t>HOW DOES MY STUDENT CHECK OUT?</a:t>
            </a:r>
          </a:p>
        </p:txBody>
      </p:sp>
      <p:sp>
        <p:nvSpPr>
          <p:cNvPr id="3" name="TextBox 2">
            <a:extLst>
              <a:ext uri="{FF2B5EF4-FFF2-40B4-BE49-F238E27FC236}">
                <a16:creationId xmlns:a16="http://schemas.microsoft.com/office/drawing/2014/main" id="{F28DF838-9423-B14A-92C9-734481510B54}"/>
              </a:ext>
            </a:extLst>
          </p:cNvPr>
          <p:cNvSpPr txBox="1"/>
          <p:nvPr/>
        </p:nvSpPr>
        <p:spPr>
          <a:xfrm>
            <a:off x="830317" y="1949701"/>
            <a:ext cx="10531365" cy="3785652"/>
          </a:xfrm>
          <a:prstGeom prst="rect">
            <a:avLst/>
          </a:prstGeom>
          <a:noFill/>
        </p:spPr>
        <p:txBody>
          <a:bodyPr wrap="square" lIns="91440" tIns="45720" rIns="91440" bIns="45720" rtlCol="0" anchor="t">
            <a:spAutoFit/>
          </a:bodyPr>
          <a:lstStyle/>
          <a:p>
            <a:pPr marL="285750" indent="-285750">
              <a:spcAft>
                <a:spcPts val="1200"/>
              </a:spcAft>
              <a:buFont typeface="Arial" panose="020B0604020202020204" pitchFamily="34" charset="0"/>
              <a:buChar char="•"/>
            </a:pPr>
            <a:r>
              <a:rPr lang="en-US" sz="2000" dirty="0">
                <a:latin typeface="Century Gothic" panose="020B0502020202020204" pitchFamily="34" charset="0"/>
              </a:rPr>
              <a:t>Students should work with their roommate(s) to complete the move out checklist. </a:t>
            </a:r>
          </a:p>
          <a:p>
            <a:pPr marL="285750" indent="-285750">
              <a:spcAft>
                <a:spcPts val="1200"/>
              </a:spcAft>
              <a:buFont typeface="Arial" panose="020B0604020202020204" pitchFamily="34" charset="0"/>
              <a:buChar char="•"/>
            </a:pPr>
            <a:r>
              <a:rPr lang="en-US" sz="2000" dirty="0">
                <a:latin typeface="Century Gothic" panose="020B0502020202020204" pitchFamily="34" charset="0"/>
              </a:rPr>
              <a:t>Students should plan for their departure in advance, including plans for all personal items, as they cannot stay in the residence halls over summer.</a:t>
            </a:r>
          </a:p>
          <a:p>
            <a:pPr marL="285750" indent="-285750">
              <a:spcAft>
                <a:spcPts val="1200"/>
              </a:spcAft>
              <a:buFont typeface="Arial" panose="020B0604020202020204" pitchFamily="34" charset="0"/>
              <a:buChar char="•"/>
            </a:pPr>
            <a:r>
              <a:rPr lang="en-US" sz="2000" dirty="0">
                <a:latin typeface="Century Gothic" panose="020B0502020202020204" pitchFamily="34" charset="0"/>
              </a:rPr>
              <a:t>When ready to leave campus, students with a key must complete an Express Checkout envelope and turn it in at the Housing and Residence Life office.</a:t>
            </a:r>
          </a:p>
          <a:p>
            <a:pPr marL="285750" indent="-285750">
              <a:spcAft>
                <a:spcPts val="1200"/>
              </a:spcAft>
              <a:buFont typeface="Arial" panose="020B0604020202020204" pitchFamily="34" charset="0"/>
              <a:buChar char="•"/>
            </a:pPr>
            <a:r>
              <a:rPr lang="en-US" sz="2000" dirty="0">
                <a:latin typeface="Century Gothic" panose="020B0502020202020204" pitchFamily="34" charset="0"/>
              </a:rPr>
              <a:t>Students who live in Monroe, Wall, and Weatherhead must complete their self check-out in the Housing Portal and should </a:t>
            </a:r>
            <a:r>
              <a:rPr lang="en-US" sz="2000" b="1" dirty="0">
                <a:latin typeface="Century Gothic" panose="020B0502020202020204" pitchFamily="34" charset="0"/>
              </a:rPr>
              <a:t>not</a:t>
            </a:r>
            <a:r>
              <a:rPr lang="en-US" sz="2000" dirty="0">
                <a:latin typeface="Century Gothic" panose="020B0502020202020204" pitchFamily="34" charset="0"/>
              </a:rPr>
              <a:t> use an Express Checkout envelope.</a:t>
            </a:r>
          </a:p>
          <a:p>
            <a:pPr marL="285750" indent="-285750">
              <a:spcAft>
                <a:spcPts val="1200"/>
              </a:spcAft>
              <a:buFont typeface="Arial" panose="020B0604020202020204" pitchFamily="34" charset="0"/>
              <a:buChar char="•"/>
            </a:pPr>
            <a:r>
              <a:rPr lang="en-US" sz="2000" dirty="0">
                <a:latin typeface="Century Gothic"/>
              </a:rPr>
              <a:t>Students who do not follow checkout instructions, including self-checkout, will be charged $100 for an improper checkout</a:t>
            </a:r>
          </a:p>
        </p:txBody>
      </p:sp>
      <p:pic>
        <p:nvPicPr>
          <p:cNvPr id="18" name="Audio 17">
            <a:hlinkClick r:id="" action="ppaction://media"/>
            <a:extLst>
              <a:ext uri="{FF2B5EF4-FFF2-40B4-BE49-F238E27FC236}">
                <a16:creationId xmlns:a16="http://schemas.microsoft.com/office/drawing/2014/main" id="{5D86E7BB-2C0B-1DC4-62D4-7DBED1B731E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36197435"/>
      </p:ext>
    </p:extLst>
  </p:cSld>
  <p:clrMapOvr>
    <a:masterClrMapping/>
  </p:clrMapOvr>
  <mc:AlternateContent xmlns:mc="http://schemas.openxmlformats.org/markup-compatibility/2006">
    <mc:Choice xmlns:p14="http://schemas.microsoft.com/office/powerpoint/2010/main" Requires="p14">
      <p:transition spd="slow" p14:dur="2000" advTm="68108"/>
    </mc:Choice>
    <mc:Fallback>
      <p:transition spd="slow" advTm="68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438944-D7F8-E64B-A577-D28B51D7BD84}"/>
              </a:ext>
            </a:extLst>
          </p:cNvPr>
          <p:cNvSpPr/>
          <p:nvPr/>
        </p:nvSpPr>
        <p:spPr>
          <a:xfrm>
            <a:off x="3175" y="419100"/>
            <a:ext cx="12192000" cy="1287463"/>
          </a:xfrm>
          <a:prstGeom prst="rect">
            <a:avLst/>
          </a:prstGeom>
          <a:solidFill>
            <a:srgbClr val="6FC5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87" name="Title 1">
            <a:extLst>
              <a:ext uri="{FF2B5EF4-FFF2-40B4-BE49-F238E27FC236}">
                <a16:creationId xmlns:a16="http://schemas.microsoft.com/office/drawing/2014/main" id="{639C8B6C-6F20-5641-AF52-D65D2D874740}"/>
              </a:ext>
            </a:extLst>
          </p:cNvPr>
          <p:cNvSpPr txBox="1">
            <a:spLocks/>
          </p:cNvSpPr>
          <p:nvPr/>
        </p:nvSpPr>
        <p:spPr bwMode="auto">
          <a:xfrm>
            <a:off x="689576" y="719932"/>
            <a:ext cx="10451389" cy="80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2"/>
                </a:solidFill>
                <a:latin typeface="Century Gothic" panose="020B0502020202020204" pitchFamily="34" charset="0"/>
              </a:defRPr>
            </a:lvl1pPr>
            <a:lvl2pPr marL="685800" indent="-228600">
              <a:lnSpc>
                <a:spcPct val="90000"/>
              </a:lnSpc>
              <a:spcBef>
                <a:spcPts val="500"/>
              </a:spcBef>
              <a:buFont typeface="Arial" panose="020B0604020202020204" pitchFamily="34" charset="0"/>
              <a:buChar char="•"/>
              <a:defRPr sz="2400">
                <a:solidFill>
                  <a:schemeClr val="tx2"/>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2"/>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2"/>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2"/>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9pPr>
          </a:lstStyle>
          <a:p>
            <a:pPr eaLnBrk="1" hangingPunct="1">
              <a:spcBef>
                <a:spcPct val="0"/>
              </a:spcBef>
              <a:buFontTx/>
              <a:buNone/>
            </a:pPr>
            <a:r>
              <a:rPr lang="en-US" altLang="en-US" sz="4000" dirty="0">
                <a:solidFill>
                  <a:schemeClr val="bg1"/>
                </a:solidFill>
              </a:rPr>
              <a:t>DOES MY STUDENT NEED TO CHECK OUT?</a:t>
            </a:r>
          </a:p>
        </p:txBody>
      </p:sp>
      <p:sp>
        <p:nvSpPr>
          <p:cNvPr id="3" name="TextBox 2">
            <a:extLst>
              <a:ext uri="{FF2B5EF4-FFF2-40B4-BE49-F238E27FC236}">
                <a16:creationId xmlns:a16="http://schemas.microsoft.com/office/drawing/2014/main" id="{F28DF838-9423-B14A-92C9-734481510B54}"/>
              </a:ext>
            </a:extLst>
          </p:cNvPr>
          <p:cNvSpPr txBox="1"/>
          <p:nvPr/>
        </p:nvSpPr>
        <p:spPr>
          <a:xfrm>
            <a:off x="840828" y="1954924"/>
            <a:ext cx="10531365" cy="3323987"/>
          </a:xfrm>
          <a:prstGeom prst="rect">
            <a:avLst/>
          </a:prstGeom>
          <a:noFill/>
        </p:spPr>
        <p:txBody>
          <a:bodyPr wrap="square" rtlCol="0">
            <a:spAutoFit/>
          </a:bodyPr>
          <a:lstStyle/>
          <a:p>
            <a:pPr>
              <a:spcAft>
                <a:spcPts val="1200"/>
              </a:spcAft>
            </a:pPr>
            <a:r>
              <a:rPr lang="en-US" sz="6000" b="1" dirty="0">
                <a:latin typeface="Century Gothic" panose="020B0502020202020204" pitchFamily="34" charset="0"/>
              </a:rPr>
              <a:t>Yes.</a:t>
            </a:r>
            <a:endParaRPr lang="en-US" sz="2000" b="1" dirty="0">
              <a:latin typeface="Century Gothic" panose="020B0502020202020204" pitchFamily="34" charset="0"/>
            </a:endParaRPr>
          </a:p>
          <a:p>
            <a:pPr marL="285750" indent="-285750">
              <a:spcAft>
                <a:spcPts val="1200"/>
              </a:spcAft>
              <a:buFont typeface="Arial" panose="020B0604020202020204" pitchFamily="34" charset="0"/>
              <a:buChar char="•"/>
            </a:pPr>
            <a:r>
              <a:rPr lang="en-US" sz="2000" dirty="0">
                <a:latin typeface="Century Gothic" panose="020B0502020202020204" pitchFamily="34" charset="0"/>
              </a:rPr>
              <a:t>All students must officially check out when they leave campus.</a:t>
            </a:r>
          </a:p>
          <a:p>
            <a:pPr marL="285750" indent="-285750">
              <a:spcAft>
                <a:spcPts val="1200"/>
              </a:spcAft>
              <a:buFont typeface="Arial" panose="020B0604020202020204" pitchFamily="34" charset="0"/>
              <a:buChar char="•"/>
            </a:pPr>
            <a:r>
              <a:rPr lang="en-US" sz="2000" dirty="0">
                <a:latin typeface="Century Gothic" panose="020B0502020202020204" pitchFamily="34" charset="0"/>
              </a:rPr>
              <a:t>Students who do not checkout will be charged the $100 improper checkout fee in addition to any fees for unreturned key(s).</a:t>
            </a:r>
          </a:p>
          <a:p>
            <a:pPr marL="285750" indent="-285750">
              <a:spcAft>
                <a:spcPts val="1200"/>
              </a:spcAft>
              <a:buFont typeface="Arial" panose="020B0604020202020204" pitchFamily="34" charset="0"/>
              <a:buChar char="•"/>
            </a:pPr>
            <a:r>
              <a:rPr lang="en-US" sz="2000" dirty="0">
                <a:latin typeface="Century Gothic" panose="020B0502020202020204" pitchFamily="34" charset="0"/>
              </a:rPr>
              <a:t>All items – except those scheduled for pick-up by USS – must be removed before the student checks out.  Fees will be assessed for trash or personal belongings left behind.</a:t>
            </a:r>
          </a:p>
        </p:txBody>
      </p:sp>
      <p:pic>
        <p:nvPicPr>
          <p:cNvPr id="16" name="Audio 15">
            <a:hlinkClick r:id="" action="ppaction://media"/>
            <a:extLst>
              <a:ext uri="{FF2B5EF4-FFF2-40B4-BE49-F238E27FC236}">
                <a16:creationId xmlns:a16="http://schemas.microsoft.com/office/drawing/2014/main" id="{673E7A90-AE89-F0D4-8CD4-BFFD3ADC1A2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99414710"/>
      </p:ext>
    </p:extLst>
  </p:cSld>
  <p:clrMapOvr>
    <a:masterClrMapping/>
  </p:clrMapOvr>
  <mc:AlternateContent xmlns:mc="http://schemas.openxmlformats.org/markup-compatibility/2006">
    <mc:Choice xmlns:p14="http://schemas.microsoft.com/office/powerpoint/2010/main" Requires="p14">
      <p:transition spd="slow" p14:dur="2000" advTm="40778"/>
    </mc:Choice>
    <mc:Fallback>
      <p:transition spd="slow" advTm="40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438944-D7F8-E64B-A577-D28B51D7BD84}"/>
              </a:ext>
            </a:extLst>
          </p:cNvPr>
          <p:cNvSpPr/>
          <p:nvPr/>
        </p:nvSpPr>
        <p:spPr>
          <a:xfrm>
            <a:off x="3175" y="419100"/>
            <a:ext cx="12192000" cy="1287463"/>
          </a:xfrm>
          <a:prstGeom prst="rect">
            <a:avLst/>
          </a:prstGeom>
          <a:solidFill>
            <a:srgbClr val="6FC5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87" name="Title 1">
            <a:extLst>
              <a:ext uri="{FF2B5EF4-FFF2-40B4-BE49-F238E27FC236}">
                <a16:creationId xmlns:a16="http://schemas.microsoft.com/office/drawing/2014/main" id="{639C8B6C-6F20-5641-AF52-D65D2D874740}"/>
              </a:ext>
            </a:extLst>
          </p:cNvPr>
          <p:cNvSpPr txBox="1">
            <a:spLocks/>
          </p:cNvSpPr>
          <p:nvPr/>
        </p:nvSpPr>
        <p:spPr bwMode="auto">
          <a:xfrm>
            <a:off x="689576" y="719932"/>
            <a:ext cx="10451389" cy="80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2"/>
                </a:solidFill>
                <a:latin typeface="Century Gothic" panose="020B0502020202020204" pitchFamily="34" charset="0"/>
              </a:defRPr>
            </a:lvl1pPr>
            <a:lvl2pPr marL="685800" indent="-228600">
              <a:lnSpc>
                <a:spcPct val="90000"/>
              </a:lnSpc>
              <a:spcBef>
                <a:spcPts val="500"/>
              </a:spcBef>
              <a:buFont typeface="Arial" panose="020B0604020202020204" pitchFamily="34" charset="0"/>
              <a:buChar char="•"/>
              <a:defRPr sz="2400">
                <a:solidFill>
                  <a:schemeClr val="tx2"/>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2"/>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2"/>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2"/>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9pPr>
          </a:lstStyle>
          <a:p>
            <a:pPr eaLnBrk="1" hangingPunct="1">
              <a:spcBef>
                <a:spcPct val="0"/>
              </a:spcBef>
              <a:buFontTx/>
              <a:buNone/>
            </a:pPr>
            <a:r>
              <a:rPr lang="en-US" altLang="en-US" sz="4000" dirty="0">
                <a:solidFill>
                  <a:schemeClr val="bg1"/>
                </a:solidFill>
              </a:rPr>
              <a:t>TRASH 2 TREASURE</a:t>
            </a:r>
          </a:p>
        </p:txBody>
      </p:sp>
      <p:sp>
        <p:nvSpPr>
          <p:cNvPr id="3" name="TextBox 2">
            <a:extLst>
              <a:ext uri="{FF2B5EF4-FFF2-40B4-BE49-F238E27FC236}">
                <a16:creationId xmlns:a16="http://schemas.microsoft.com/office/drawing/2014/main" id="{F28DF838-9423-B14A-92C9-734481510B54}"/>
              </a:ext>
            </a:extLst>
          </p:cNvPr>
          <p:cNvSpPr txBox="1"/>
          <p:nvPr/>
        </p:nvSpPr>
        <p:spPr>
          <a:xfrm>
            <a:off x="840828" y="1954924"/>
            <a:ext cx="10531365" cy="3046988"/>
          </a:xfrm>
          <a:prstGeom prst="rect">
            <a:avLst/>
          </a:prstGeom>
          <a:noFill/>
        </p:spPr>
        <p:txBody>
          <a:bodyPr wrap="square" rtlCol="0">
            <a:spAutoFit/>
          </a:bodyPr>
          <a:lstStyle/>
          <a:p>
            <a:pPr>
              <a:spcAft>
                <a:spcPts val="1200"/>
              </a:spcAft>
            </a:pPr>
            <a:r>
              <a:rPr lang="en-US" sz="3600" b="1" dirty="0">
                <a:latin typeface="Century Gothic" panose="020B0502020202020204" pitchFamily="34" charset="0"/>
              </a:rPr>
              <a:t>Did you know Trash 2 Treasure is a Tulane organization that collects items for donation? </a:t>
            </a:r>
            <a:endParaRPr lang="en-US" sz="1100" b="1" dirty="0">
              <a:latin typeface="Century Gothic" panose="020B0502020202020204" pitchFamily="34" charset="0"/>
            </a:endParaRPr>
          </a:p>
          <a:p>
            <a:pPr marL="285750" indent="-285750">
              <a:spcAft>
                <a:spcPts val="1200"/>
              </a:spcAft>
              <a:buFont typeface="Arial" panose="020B0604020202020204" pitchFamily="34" charset="0"/>
              <a:buChar char="•"/>
            </a:pPr>
            <a:r>
              <a:rPr lang="en-US" sz="2000" dirty="0">
                <a:latin typeface="Century Gothic" panose="020B0502020202020204" pitchFamily="34" charset="0"/>
              </a:rPr>
              <a:t>Rather than students discarding items they no longer want, we encourage them to donate all usable items to one of the four Trash 2 Treasure collection locations throughout campus.</a:t>
            </a:r>
          </a:p>
          <a:p>
            <a:pPr marL="285750" indent="-285750">
              <a:spcAft>
                <a:spcPts val="1200"/>
              </a:spcAft>
              <a:buFont typeface="Arial" panose="020B0604020202020204" pitchFamily="34" charset="0"/>
              <a:buChar char="•"/>
            </a:pPr>
            <a:r>
              <a:rPr lang="en-US" sz="2000" dirty="0">
                <a:latin typeface="Century Gothic" panose="020B0502020202020204" pitchFamily="34" charset="0"/>
              </a:rPr>
              <a:t>Locations, dates, and times of collection can be found in student communication and on the move-out website.  </a:t>
            </a:r>
          </a:p>
        </p:txBody>
      </p:sp>
      <p:pic>
        <p:nvPicPr>
          <p:cNvPr id="13" name="Audio 12">
            <a:hlinkClick r:id="" action="ppaction://media"/>
            <a:extLst>
              <a:ext uri="{FF2B5EF4-FFF2-40B4-BE49-F238E27FC236}">
                <a16:creationId xmlns:a16="http://schemas.microsoft.com/office/drawing/2014/main" id="{CD5635AC-D794-F85A-30AA-141F5D7F5E1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1515051"/>
      </p:ext>
    </p:extLst>
  </p:cSld>
  <p:clrMapOvr>
    <a:masterClrMapping/>
  </p:clrMapOvr>
  <mc:AlternateContent xmlns:mc="http://schemas.openxmlformats.org/markup-compatibility/2006">
    <mc:Choice xmlns:p14="http://schemas.microsoft.com/office/powerpoint/2010/main" Requires="p14">
      <p:transition spd="slow" p14:dur="2000" advTm="25988"/>
    </mc:Choice>
    <mc:Fallback>
      <p:transition spd="slow" advTm="25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5537C-E4C7-0A42-B533-45185799E36B}"/>
              </a:ext>
            </a:extLst>
          </p:cNvPr>
          <p:cNvSpPr>
            <a:spLocks noGrp="1"/>
          </p:cNvSpPr>
          <p:nvPr>
            <p:ph type="ctrTitle"/>
          </p:nvPr>
        </p:nvSpPr>
        <p:spPr/>
        <p:txBody>
          <a:bodyPr/>
          <a:lstStyle/>
          <a:p>
            <a:pPr>
              <a:defRPr/>
            </a:pPr>
            <a:r>
              <a:rPr lang="en-US" b="1" dirty="0"/>
              <a:t>Summer Storage</a:t>
            </a:r>
          </a:p>
        </p:txBody>
      </p:sp>
      <p:sp>
        <p:nvSpPr>
          <p:cNvPr id="3" name="Subtitle 2">
            <a:extLst>
              <a:ext uri="{FF2B5EF4-FFF2-40B4-BE49-F238E27FC236}">
                <a16:creationId xmlns:a16="http://schemas.microsoft.com/office/drawing/2014/main" id="{E4E18AD3-CE90-CB4E-BB2A-D1607805CDBA}"/>
              </a:ext>
            </a:extLst>
          </p:cNvPr>
          <p:cNvSpPr>
            <a:spLocks noGrp="1"/>
          </p:cNvSpPr>
          <p:nvPr>
            <p:ph type="subTitle" idx="1"/>
          </p:nvPr>
        </p:nvSpPr>
        <p:spPr>
          <a:xfrm>
            <a:off x="1524000" y="3602038"/>
            <a:ext cx="9144000" cy="1655762"/>
          </a:xfrm>
        </p:spPr>
        <p:txBody>
          <a:bodyPr/>
          <a:lstStyle/>
          <a:p>
            <a:pPr>
              <a:buFont typeface="Arial" charset="0"/>
              <a:buNone/>
              <a:defRPr/>
            </a:pPr>
            <a:r>
              <a:rPr lang="en-US" dirty="0"/>
              <a:t>UNIVERSITY AND STUDENT SERVICES</a:t>
            </a:r>
          </a:p>
        </p:txBody>
      </p:sp>
      <p:pic>
        <p:nvPicPr>
          <p:cNvPr id="8" name="Audio 7">
            <a:hlinkClick r:id="" action="ppaction://media"/>
            <a:extLst>
              <a:ext uri="{FF2B5EF4-FFF2-40B4-BE49-F238E27FC236}">
                <a16:creationId xmlns:a16="http://schemas.microsoft.com/office/drawing/2014/main" id="{B0E6FB28-6D3A-F576-FBA7-F6BD47C534B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78983370"/>
      </p:ext>
    </p:extLst>
  </p:cSld>
  <p:clrMapOvr>
    <a:masterClrMapping/>
  </p:clrMapOvr>
  <mc:AlternateContent xmlns:mc="http://schemas.openxmlformats.org/markup-compatibility/2006">
    <mc:Choice xmlns:p14="http://schemas.microsoft.com/office/powerpoint/2010/main" Requires="p14">
      <p:transition spd="slow" p14:dur="2000" advTm="5899"/>
    </mc:Choice>
    <mc:Fallback>
      <p:transition spd="slow" advTm="5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438944-D7F8-E64B-A577-D28B51D7BD84}"/>
              </a:ext>
            </a:extLst>
          </p:cNvPr>
          <p:cNvSpPr/>
          <p:nvPr/>
        </p:nvSpPr>
        <p:spPr>
          <a:xfrm>
            <a:off x="3175" y="419100"/>
            <a:ext cx="12192000" cy="1287463"/>
          </a:xfrm>
          <a:prstGeom prst="rect">
            <a:avLst/>
          </a:prstGeom>
          <a:solidFill>
            <a:srgbClr val="6FC5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87" name="Title 1">
            <a:extLst>
              <a:ext uri="{FF2B5EF4-FFF2-40B4-BE49-F238E27FC236}">
                <a16:creationId xmlns:a16="http://schemas.microsoft.com/office/drawing/2014/main" id="{639C8B6C-6F20-5641-AF52-D65D2D874740}"/>
              </a:ext>
            </a:extLst>
          </p:cNvPr>
          <p:cNvSpPr txBox="1">
            <a:spLocks/>
          </p:cNvSpPr>
          <p:nvPr/>
        </p:nvSpPr>
        <p:spPr bwMode="auto">
          <a:xfrm>
            <a:off x="689576" y="719932"/>
            <a:ext cx="10451389" cy="80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2"/>
                </a:solidFill>
                <a:latin typeface="Century Gothic" panose="020B0502020202020204" pitchFamily="34" charset="0"/>
              </a:defRPr>
            </a:lvl1pPr>
            <a:lvl2pPr marL="685800" indent="-228600">
              <a:lnSpc>
                <a:spcPct val="90000"/>
              </a:lnSpc>
              <a:spcBef>
                <a:spcPts val="500"/>
              </a:spcBef>
              <a:buFont typeface="Arial" panose="020B0604020202020204" pitchFamily="34" charset="0"/>
              <a:buChar char="•"/>
              <a:defRPr sz="2400">
                <a:solidFill>
                  <a:schemeClr val="tx2"/>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2"/>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2"/>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2"/>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9pPr>
          </a:lstStyle>
          <a:p>
            <a:pPr eaLnBrk="1" hangingPunct="1">
              <a:spcBef>
                <a:spcPct val="0"/>
              </a:spcBef>
              <a:buFontTx/>
              <a:buNone/>
            </a:pPr>
            <a:r>
              <a:rPr lang="en-US" altLang="en-US" sz="4000" dirty="0">
                <a:solidFill>
                  <a:schemeClr val="bg1"/>
                </a:solidFill>
              </a:rPr>
              <a:t>APPROVED STORAGE VENDOR</a:t>
            </a:r>
          </a:p>
        </p:txBody>
      </p:sp>
      <p:sp>
        <p:nvSpPr>
          <p:cNvPr id="3" name="TextBox 2">
            <a:extLst>
              <a:ext uri="{FF2B5EF4-FFF2-40B4-BE49-F238E27FC236}">
                <a16:creationId xmlns:a16="http://schemas.microsoft.com/office/drawing/2014/main" id="{F28DF838-9423-B14A-92C9-734481510B54}"/>
              </a:ext>
            </a:extLst>
          </p:cNvPr>
          <p:cNvSpPr txBox="1"/>
          <p:nvPr/>
        </p:nvSpPr>
        <p:spPr>
          <a:xfrm>
            <a:off x="583769" y="2156401"/>
            <a:ext cx="6013343" cy="317009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dirty="0">
                <a:latin typeface="Century Gothic" panose="020B0502020202020204" pitchFamily="34" charset="0"/>
              </a:rPr>
              <a:t>University and Student Services (USS) is a nationally recognized company focused on providing high quality products and services to colleges and universities nationwide.</a:t>
            </a:r>
          </a:p>
          <a:p>
            <a:pPr marL="285750" indent="-285750">
              <a:spcAft>
                <a:spcPts val="1200"/>
              </a:spcAft>
              <a:buFont typeface="Arial" panose="020B0604020202020204" pitchFamily="34" charset="0"/>
              <a:buChar char="•"/>
            </a:pPr>
            <a:r>
              <a:rPr lang="en-US" sz="2000" dirty="0">
                <a:latin typeface="Century Gothic" panose="020B0502020202020204" pitchFamily="34" charset="0"/>
              </a:rPr>
              <a:t>USS is the same vendor who assists us with delivering student packages to student rooms before fall move-in. </a:t>
            </a:r>
          </a:p>
          <a:p>
            <a:pPr marL="285750" indent="-285750">
              <a:spcAft>
                <a:spcPts val="1200"/>
              </a:spcAft>
              <a:buFont typeface="Arial" panose="020B0604020202020204" pitchFamily="34" charset="0"/>
              <a:buChar char="•"/>
            </a:pPr>
            <a:r>
              <a:rPr lang="en-US" sz="2000" dirty="0">
                <a:latin typeface="Century Gothic" panose="020B0502020202020204" pitchFamily="34" charset="0"/>
              </a:rPr>
              <a:t>For information on services and pricing, visit the USS website listed to the right.</a:t>
            </a:r>
          </a:p>
        </p:txBody>
      </p:sp>
      <p:pic>
        <p:nvPicPr>
          <p:cNvPr id="4" name="Picture 3">
            <a:extLst>
              <a:ext uri="{FF2B5EF4-FFF2-40B4-BE49-F238E27FC236}">
                <a16:creationId xmlns:a16="http://schemas.microsoft.com/office/drawing/2014/main" id="{31A31463-079C-8B45-9FDE-C8540E42428D}"/>
              </a:ext>
            </a:extLst>
          </p:cNvPr>
          <p:cNvPicPr>
            <a:picLocks noChangeAspect="1"/>
          </p:cNvPicPr>
          <p:nvPr/>
        </p:nvPicPr>
        <p:blipFill>
          <a:blip r:embed="rId5"/>
          <a:stretch>
            <a:fillRect/>
          </a:stretch>
        </p:blipFill>
        <p:spPr>
          <a:xfrm>
            <a:off x="7408190" y="2620604"/>
            <a:ext cx="3425126" cy="1421427"/>
          </a:xfrm>
          <a:prstGeom prst="rect">
            <a:avLst/>
          </a:prstGeom>
        </p:spPr>
      </p:pic>
      <p:sp>
        <p:nvSpPr>
          <p:cNvPr id="5" name="TextBox 4">
            <a:extLst>
              <a:ext uri="{FF2B5EF4-FFF2-40B4-BE49-F238E27FC236}">
                <a16:creationId xmlns:a16="http://schemas.microsoft.com/office/drawing/2014/main" id="{6824050B-0680-6847-98F4-ADF174DC4008}"/>
              </a:ext>
            </a:extLst>
          </p:cNvPr>
          <p:cNvSpPr txBox="1"/>
          <p:nvPr/>
        </p:nvSpPr>
        <p:spPr>
          <a:xfrm>
            <a:off x="6519621" y="4270417"/>
            <a:ext cx="5088610" cy="923330"/>
          </a:xfrm>
          <a:prstGeom prst="rect">
            <a:avLst/>
          </a:prstGeom>
          <a:noFill/>
        </p:spPr>
        <p:txBody>
          <a:bodyPr wrap="square" rtlCol="0">
            <a:spAutoFit/>
          </a:bodyPr>
          <a:lstStyle/>
          <a:p>
            <a:pPr algn="ctr"/>
            <a:r>
              <a:rPr lang="en-US" dirty="0">
                <a:solidFill>
                  <a:srgbClr val="0070C0"/>
                </a:solidFill>
                <a:latin typeface="Century Gothic" panose="020B0502020202020204" pitchFamily="34" charset="0"/>
              </a:rPr>
              <a:t>uandss.com/tulane</a:t>
            </a:r>
          </a:p>
          <a:p>
            <a:pPr algn="ctr"/>
            <a:r>
              <a:rPr lang="en-US" dirty="0">
                <a:solidFill>
                  <a:srgbClr val="0070C0"/>
                </a:solidFill>
                <a:latin typeface="Century Gothic" panose="020B0502020202020204" pitchFamily="34" charset="0"/>
              </a:rPr>
              <a:t>info@uandss.com</a:t>
            </a:r>
          </a:p>
          <a:p>
            <a:pPr algn="ctr"/>
            <a:r>
              <a:rPr lang="en-US" dirty="0">
                <a:latin typeface="Century Gothic" panose="020B0502020202020204" pitchFamily="34" charset="0"/>
              </a:rPr>
              <a:t>1.888.877.1113</a:t>
            </a:r>
          </a:p>
        </p:txBody>
      </p:sp>
      <p:pic>
        <p:nvPicPr>
          <p:cNvPr id="14" name="Audio 13">
            <a:hlinkClick r:id="" action="ppaction://media"/>
            <a:extLst>
              <a:ext uri="{FF2B5EF4-FFF2-40B4-BE49-F238E27FC236}">
                <a16:creationId xmlns:a16="http://schemas.microsoft.com/office/drawing/2014/main" id="{D37AABEB-8875-5FE1-5C45-1B19012DA7C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25544220"/>
      </p:ext>
    </p:extLst>
  </p:cSld>
  <p:clrMapOvr>
    <a:masterClrMapping/>
  </p:clrMapOvr>
  <mc:AlternateContent xmlns:mc="http://schemas.openxmlformats.org/markup-compatibility/2006">
    <mc:Choice xmlns:p14="http://schemas.microsoft.com/office/powerpoint/2010/main" Requires="p14">
      <p:transition spd="slow" p14:dur="2000" advTm="34033"/>
    </mc:Choice>
    <mc:Fallback>
      <p:transition spd="slow" advTm="34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Custom 12">
      <a:dk1>
        <a:srgbClr val="000000"/>
      </a:dk1>
      <a:lt1>
        <a:srgbClr val="FFFFFF"/>
      </a:lt1>
      <a:dk2>
        <a:srgbClr val="404040"/>
      </a:dk2>
      <a:lt2>
        <a:srgbClr val="E7E6E6"/>
      </a:lt2>
      <a:accent1>
        <a:srgbClr val="71C5E8"/>
      </a:accent1>
      <a:accent2>
        <a:srgbClr val="285C4D"/>
      </a:accent2>
      <a:accent3>
        <a:srgbClr val="A5A5A5"/>
      </a:accent3>
      <a:accent4>
        <a:srgbClr val="B9D9EB"/>
      </a:accent4>
      <a:accent5>
        <a:srgbClr val="DAAA00"/>
      </a:accent5>
      <a:accent6>
        <a:srgbClr val="78BE20"/>
      </a:accent6>
      <a:hlink>
        <a:srgbClr val="71C5E8"/>
      </a:hlink>
      <a:folHlink>
        <a:srgbClr val="A5A5A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emplate_C_OPT_2_SOM_v01" id="{B08202F0-A1D6-3B44-901D-8F77E5F7A828}" vid="{99D3B04F-D065-114C-B4AE-5C8ADD631C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1650</TotalTime>
  <Words>2466</Words>
  <Application>Microsoft Office PowerPoint</Application>
  <PresentationFormat>Widescreen</PresentationFormat>
  <Paragraphs>102</Paragraphs>
  <Slides>15</Slides>
  <Notes>15</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Century Gothic</vt:lpstr>
      <vt:lpstr>Office Theme</vt:lpstr>
      <vt:lpstr>PowerPoint Presentation</vt:lpstr>
      <vt:lpstr>HOUSING &amp; RESIDENCE LIFE</vt:lpstr>
      <vt:lpstr>IMPORTANT DATES</vt:lpstr>
      <vt:lpstr>PowerPoint Presentation</vt:lpstr>
      <vt:lpstr>PowerPoint Presentation</vt:lpstr>
      <vt:lpstr>PowerPoint Presentation</vt:lpstr>
      <vt:lpstr>PowerPoint Presentation</vt:lpstr>
      <vt:lpstr>Summer Storage</vt:lpstr>
      <vt:lpstr>PowerPoint Presentation</vt:lpstr>
      <vt:lpstr>SUMMER STORAGE</vt:lpstr>
      <vt:lpstr>SUMMER STORAGE NEXT STEPS</vt:lpstr>
      <vt:lpstr>SUMMER STORAGE FAQs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sample title</dc:title>
  <dc:creator>Microsoft Office User</dc:creator>
  <cp:lastModifiedBy>Fox, Alyson L</cp:lastModifiedBy>
  <cp:revision>192</cp:revision>
  <cp:lastPrinted>2019-04-11T19:16:19Z</cp:lastPrinted>
  <dcterms:created xsi:type="dcterms:W3CDTF">2017-02-22T17:33:23Z</dcterms:created>
  <dcterms:modified xsi:type="dcterms:W3CDTF">2023-04-22T17:23:48Z</dcterms:modified>
</cp:coreProperties>
</file>